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699" r:id="rId3"/>
    <p:sldId id="308" r:id="rId4"/>
    <p:sldId id="697" r:id="rId5"/>
    <p:sldId id="316" r:id="rId6"/>
    <p:sldId id="387" r:id="rId7"/>
    <p:sldId id="420" r:id="rId8"/>
    <p:sldId id="700" r:id="rId9"/>
    <p:sldId id="400" r:id="rId10"/>
    <p:sldId id="425" r:id="rId11"/>
    <p:sldId id="703" r:id="rId12"/>
    <p:sldId id="349" r:id="rId13"/>
    <p:sldId id="339" r:id="rId14"/>
    <p:sldId id="363" r:id="rId15"/>
    <p:sldId id="340" r:id="rId16"/>
    <p:sldId id="320" r:id="rId17"/>
    <p:sldId id="317" r:id="rId18"/>
    <p:sldId id="334" r:id="rId19"/>
    <p:sldId id="414" r:id="rId20"/>
    <p:sldId id="272" r:id="rId21"/>
    <p:sldId id="329" r:id="rId22"/>
    <p:sldId id="323" r:id="rId23"/>
    <p:sldId id="333" r:id="rId24"/>
    <p:sldId id="267" r:id="rId25"/>
    <p:sldId id="281" r:id="rId26"/>
    <p:sldId id="421" r:id="rId27"/>
    <p:sldId id="679" r:id="rId28"/>
    <p:sldId id="422" r:id="rId29"/>
    <p:sldId id="680" r:id="rId30"/>
    <p:sldId id="385" r:id="rId31"/>
    <p:sldId id="362" r:id="rId32"/>
    <p:sldId id="398" r:id="rId33"/>
    <p:sldId id="397" r:id="rId34"/>
    <p:sldId id="407" r:id="rId35"/>
    <p:sldId id="426" r:id="rId36"/>
    <p:sldId id="701" r:id="rId37"/>
    <p:sldId id="428" r:id="rId38"/>
    <p:sldId id="328" r:id="rId39"/>
    <p:sldId id="681" r:id="rId40"/>
    <p:sldId id="705" r:id="rId41"/>
    <p:sldId id="682" r:id="rId42"/>
    <p:sldId id="321" r:id="rId43"/>
    <p:sldId id="318" r:id="rId44"/>
    <p:sldId id="683" r:id="rId45"/>
    <p:sldId id="684" r:id="rId46"/>
    <p:sldId id="346" r:id="rId47"/>
    <p:sldId id="396" r:id="rId48"/>
    <p:sldId id="355" r:id="rId49"/>
    <p:sldId id="395" r:id="rId50"/>
    <p:sldId id="424" r:id="rId51"/>
    <p:sldId id="418" r:id="rId52"/>
    <p:sldId id="702" r:id="rId53"/>
    <p:sldId id="691" r:id="rId54"/>
    <p:sldId id="417" r:id="rId55"/>
    <p:sldId id="429" r:id="rId56"/>
    <p:sldId id="708" r:id="rId57"/>
    <p:sldId id="706" r:id="rId58"/>
    <p:sldId id="707"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0066"/>
    <a:srgbClr val="FF9933"/>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603" autoAdjust="0"/>
  </p:normalViewPr>
  <p:slideViewPr>
    <p:cSldViewPr snapToGrid="0">
      <p:cViewPr varScale="1">
        <p:scale>
          <a:sx n="96" d="100"/>
          <a:sy n="96" d="100"/>
        </p:scale>
        <p:origin x="178" y="6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0F4D32-2CCC-4A6B-A1C4-268E2C5B120A}" type="doc">
      <dgm:prSet loTypeId="urn:microsoft.com/office/officeart/2005/8/layout/matrix3" loCatId="matrix" qsTypeId="urn:microsoft.com/office/officeart/2005/8/quickstyle/simple5" qsCatId="simple" csTypeId="urn:microsoft.com/office/officeart/2005/8/colors/colorful1" csCatId="colorful" phldr="1"/>
      <dgm:spPr/>
      <dgm:t>
        <a:bodyPr/>
        <a:lstStyle/>
        <a:p>
          <a:endParaRPr lang="en-US"/>
        </a:p>
      </dgm:t>
    </dgm:pt>
    <dgm:pt modelId="{3C2336F4-3251-40F2-8F43-63FC26C71CF8}">
      <dgm:prSet/>
      <dgm:spPr/>
      <dgm:t>
        <a:bodyPr/>
        <a:lstStyle/>
        <a:p>
          <a:r>
            <a:rPr lang="en-GB" dirty="0"/>
            <a:t>What is it made of (material explanation)</a:t>
          </a:r>
          <a:endParaRPr lang="en-US" dirty="0"/>
        </a:p>
      </dgm:t>
    </dgm:pt>
    <dgm:pt modelId="{20E41114-4907-40A2-8963-C13613A4022B}" type="parTrans" cxnId="{DC0B3942-3B8B-4985-ADD6-2684154237A2}">
      <dgm:prSet/>
      <dgm:spPr/>
      <dgm:t>
        <a:bodyPr/>
        <a:lstStyle/>
        <a:p>
          <a:endParaRPr lang="en-US"/>
        </a:p>
      </dgm:t>
    </dgm:pt>
    <dgm:pt modelId="{26B63191-8816-4458-982F-DFE34866CF6B}" type="sibTrans" cxnId="{DC0B3942-3B8B-4985-ADD6-2684154237A2}">
      <dgm:prSet/>
      <dgm:spPr/>
      <dgm:t>
        <a:bodyPr/>
        <a:lstStyle/>
        <a:p>
          <a:endParaRPr lang="en-US"/>
        </a:p>
      </dgm:t>
    </dgm:pt>
    <dgm:pt modelId="{188B002E-7878-48D2-8E74-5C6C6F4FC711}">
      <dgm:prSet/>
      <dgm:spPr/>
      <dgm:t>
        <a:bodyPr/>
        <a:lstStyle/>
        <a:p>
          <a:r>
            <a:rPr lang="en-GB" dirty="0"/>
            <a:t>How did it come to be (causal explanation)</a:t>
          </a:r>
          <a:endParaRPr lang="en-US" dirty="0"/>
        </a:p>
      </dgm:t>
    </dgm:pt>
    <dgm:pt modelId="{47E7404D-ABA7-4FE2-9E83-F2E57331177F}" type="parTrans" cxnId="{EDF9335D-6452-4A36-B698-42BBF3E4CDD1}">
      <dgm:prSet/>
      <dgm:spPr/>
      <dgm:t>
        <a:bodyPr/>
        <a:lstStyle/>
        <a:p>
          <a:endParaRPr lang="en-US"/>
        </a:p>
      </dgm:t>
    </dgm:pt>
    <dgm:pt modelId="{3B528D79-6679-4F87-BCC5-3E7D42C622FF}" type="sibTrans" cxnId="{EDF9335D-6452-4A36-B698-42BBF3E4CDD1}">
      <dgm:prSet/>
      <dgm:spPr/>
      <dgm:t>
        <a:bodyPr/>
        <a:lstStyle/>
        <a:p>
          <a:endParaRPr lang="en-US"/>
        </a:p>
      </dgm:t>
    </dgm:pt>
    <dgm:pt modelId="{12C93D46-169F-469F-9DDA-84FAAED053DD}">
      <dgm:prSet/>
      <dgm:spPr/>
      <dgm:t>
        <a:bodyPr/>
        <a:lstStyle/>
        <a:p>
          <a:r>
            <a:rPr lang="en-GB" dirty="0"/>
            <a:t>What is it for (its end purpose or function)</a:t>
          </a:r>
          <a:endParaRPr lang="en-US" dirty="0"/>
        </a:p>
      </dgm:t>
    </dgm:pt>
    <dgm:pt modelId="{CF40C517-AF82-4674-BC02-EE272F50A03F}" type="parTrans" cxnId="{A1C37E23-6E9A-4F3E-97C6-88EC907972A3}">
      <dgm:prSet/>
      <dgm:spPr/>
      <dgm:t>
        <a:bodyPr/>
        <a:lstStyle/>
        <a:p>
          <a:endParaRPr lang="en-US"/>
        </a:p>
      </dgm:t>
    </dgm:pt>
    <dgm:pt modelId="{010CD097-8F67-4323-8643-1B5059EF1FAF}" type="sibTrans" cxnId="{A1C37E23-6E9A-4F3E-97C6-88EC907972A3}">
      <dgm:prSet/>
      <dgm:spPr/>
      <dgm:t>
        <a:bodyPr/>
        <a:lstStyle/>
        <a:p>
          <a:endParaRPr lang="en-US"/>
        </a:p>
      </dgm:t>
    </dgm:pt>
    <dgm:pt modelId="{ECC28F47-1235-4402-98F0-454F28309D3E}">
      <dgm:prSet/>
      <dgm:spPr/>
      <dgm:t>
        <a:bodyPr/>
        <a:lstStyle/>
        <a:p>
          <a:r>
            <a:rPr lang="en-GB" dirty="0"/>
            <a:t>What is its form (formal explanation)</a:t>
          </a:r>
          <a:endParaRPr lang="en-US" dirty="0"/>
        </a:p>
      </dgm:t>
    </dgm:pt>
    <dgm:pt modelId="{49F64668-FE28-4E8E-B6DB-3F6E6B246F47}" type="parTrans" cxnId="{F46F5FFF-2D9F-49BF-A7FB-EC9FB0ECBBF4}">
      <dgm:prSet/>
      <dgm:spPr/>
      <dgm:t>
        <a:bodyPr/>
        <a:lstStyle/>
        <a:p>
          <a:endParaRPr lang="en-US"/>
        </a:p>
      </dgm:t>
    </dgm:pt>
    <dgm:pt modelId="{19003476-FA8A-4726-BCF4-715ABEC2F447}" type="sibTrans" cxnId="{F46F5FFF-2D9F-49BF-A7FB-EC9FB0ECBBF4}">
      <dgm:prSet/>
      <dgm:spPr/>
      <dgm:t>
        <a:bodyPr/>
        <a:lstStyle/>
        <a:p>
          <a:endParaRPr lang="en-US"/>
        </a:p>
      </dgm:t>
    </dgm:pt>
    <dgm:pt modelId="{73EE8E9A-DABB-4957-9668-5E2EE5AF7765}" type="pres">
      <dgm:prSet presAssocID="{020F4D32-2CCC-4A6B-A1C4-268E2C5B120A}" presName="matrix" presStyleCnt="0">
        <dgm:presLayoutVars>
          <dgm:chMax val="1"/>
          <dgm:dir/>
          <dgm:resizeHandles val="exact"/>
        </dgm:presLayoutVars>
      </dgm:prSet>
      <dgm:spPr/>
    </dgm:pt>
    <dgm:pt modelId="{7F8BC4D3-2328-4211-B4AC-E887675CE058}" type="pres">
      <dgm:prSet presAssocID="{020F4D32-2CCC-4A6B-A1C4-268E2C5B120A}" presName="diamond" presStyleLbl="bgShp" presStyleIdx="0" presStyleCnt="1"/>
      <dgm:spPr/>
    </dgm:pt>
    <dgm:pt modelId="{C0AF594E-E9C2-445B-8746-8B888DB97CD1}" type="pres">
      <dgm:prSet presAssocID="{020F4D32-2CCC-4A6B-A1C4-268E2C5B120A}" presName="quad1" presStyleLbl="node1" presStyleIdx="0" presStyleCnt="4">
        <dgm:presLayoutVars>
          <dgm:chMax val="0"/>
          <dgm:chPref val="0"/>
          <dgm:bulletEnabled val="1"/>
        </dgm:presLayoutVars>
      </dgm:prSet>
      <dgm:spPr/>
    </dgm:pt>
    <dgm:pt modelId="{2E61A155-66E2-46F0-A627-A0296EA7F984}" type="pres">
      <dgm:prSet presAssocID="{020F4D32-2CCC-4A6B-A1C4-268E2C5B120A}" presName="quad2" presStyleLbl="node1" presStyleIdx="1" presStyleCnt="4">
        <dgm:presLayoutVars>
          <dgm:chMax val="0"/>
          <dgm:chPref val="0"/>
          <dgm:bulletEnabled val="1"/>
        </dgm:presLayoutVars>
      </dgm:prSet>
      <dgm:spPr/>
    </dgm:pt>
    <dgm:pt modelId="{27AB9D10-983B-4959-8746-D5BE6ECBD4DA}" type="pres">
      <dgm:prSet presAssocID="{020F4D32-2CCC-4A6B-A1C4-268E2C5B120A}" presName="quad3" presStyleLbl="node1" presStyleIdx="2" presStyleCnt="4">
        <dgm:presLayoutVars>
          <dgm:chMax val="0"/>
          <dgm:chPref val="0"/>
          <dgm:bulletEnabled val="1"/>
        </dgm:presLayoutVars>
      </dgm:prSet>
      <dgm:spPr/>
    </dgm:pt>
    <dgm:pt modelId="{BE055342-2B65-4373-80D2-318B09FC4494}" type="pres">
      <dgm:prSet presAssocID="{020F4D32-2CCC-4A6B-A1C4-268E2C5B120A}" presName="quad4" presStyleLbl="node1" presStyleIdx="3" presStyleCnt="4">
        <dgm:presLayoutVars>
          <dgm:chMax val="0"/>
          <dgm:chPref val="0"/>
          <dgm:bulletEnabled val="1"/>
        </dgm:presLayoutVars>
      </dgm:prSet>
      <dgm:spPr/>
    </dgm:pt>
  </dgm:ptLst>
  <dgm:cxnLst>
    <dgm:cxn modelId="{A1C37E23-6E9A-4F3E-97C6-88EC907972A3}" srcId="{020F4D32-2CCC-4A6B-A1C4-268E2C5B120A}" destId="{12C93D46-169F-469F-9DDA-84FAAED053DD}" srcOrd="2" destOrd="0" parTransId="{CF40C517-AF82-4674-BC02-EE272F50A03F}" sibTransId="{010CD097-8F67-4323-8643-1B5059EF1FAF}"/>
    <dgm:cxn modelId="{145DDD39-3A80-41E9-B661-18707D1FEBC8}" type="presOf" srcId="{12C93D46-169F-469F-9DDA-84FAAED053DD}" destId="{27AB9D10-983B-4959-8746-D5BE6ECBD4DA}" srcOrd="0" destOrd="0" presId="urn:microsoft.com/office/officeart/2005/8/layout/matrix3"/>
    <dgm:cxn modelId="{EDF9335D-6452-4A36-B698-42BBF3E4CDD1}" srcId="{020F4D32-2CCC-4A6B-A1C4-268E2C5B120A}" destId="{188B002E-7878-48D2-8E74-5C6C6F4FC711}" srcOrd="1" destOrd="0" parTransId="{47E7404D-ABA7-4FE2-9E83-F2E57331177F}" sibTransId="{3B528D79-6679-4F87-BCC5-3E7D42C622FF}"/>
    <dgm:cxn modelId="{DC0B3942-3B8B-4985-ADD6-2684154237A2}" srcId="{020F4D32-2CCC-4A6B-A1C4-268E2C5B120A}" destId="{3C2336F4-3251-40F2-8F43-63FC26C71CF8}" srcOrd="0" destOrd="0" parTransId="{20E41114-4907-40A2-8963-C13613A4022B}" sibTransId="{26B63191-8816-4458-982F-DFE34866CF6B}"/>
    <dgm:cxn modelId="{C514816A-5036-487A-B06C-3D997FACFC37}" type="presOf" srcId="{188B002E-7878-48D2-8E74-5C6C6F4FC711}" destId="{2E61A155-66E2-46F0-A627-A0296EA7F984}" srcOrd="0" destOrd="0" presId="urn:microsoft.com/office/officeart/2005/8/layout/matrix3"/>
    <dgm:cxn modelId="{43F62A4D-0795-45B2-87EF-F20EB4790A55}" type="presOf" srcId="{3C2336F4-3251-40F2-8F43-63FC26C71CF8}" destId="{C0AF594E-E9C2-445B-8746-8B888DB97CD1}" srcOrd="0" destOrd="0" presId="urn:microsoft.com/office/officeart/2005/8/layout/matrix3"/>
    <dgm:cxn modelId="{ED99C94D-444F-4FE3-A750-DBDECBE3C495}" type="presOf" srcId="{ECC28F47-1235-4402-98F0-454F28309D3E}" destId="{BE055342-2B65-4373-80D2-318B09FC4494}" srcOrd="0" destOrd="0" presId="urn:microsoft.com/office/officeart/2005/8/layout/matrix3"/>
    <dgm:cxn modelId="{33FE6DCC-6BC1-41BC-8206-5A8146898596}" type="presOf" srcId="{020F4D32-2CCC-4A6B-A1C4-268E2C5B120A}" destId="{73EE8E9A-DABB-4957-9668-5E2EE5AF7765}" srcOrd="0" destOrd="0" presId="urn:microsoft.com/office/officeart/2005/8/layout/matrix3"/>
    <dgm:cxn modelId="{F46F5FFF-2D9F-49BF-A7FB-EC9FB0ECBBF4}" srcId="{020F4D32-2CCC-4A6B-A1C4-268E2C5B120A}" destId="{ECC28F47-1235-4402-98F0-454F28309D3E}" srcOrd="3" destOrd="0" parTransId="{49F64668-FE28-4E8E-B6DB-3F6E6B246F47}" sibTransId="{19003476-FA8A-4726-BCF4-715ABEC2F447}"/>
    <dgm:cxn modelId="{FBD6AC32-76BD-447C-A8A7-3B7EDC63697A}" type="presParOf" srcId="{73EE8E9A-DABB-4957-9668-5E2EE5AF7765}" destId="{7F8BC4D3-2328-4211-B4AC-E887675CE058}" srcOrd="0" destOrd="0" presId="urn:microsoft.com/office/officeart/2005/8/layout/matrix3"/>
    <dgm:cxn modelId="{5B03D79F-D51D-4664-B6CA-1B41EF800A51}" type="presParOf" srcId="{73EE8E9A-DABB-4957-9668-5E2EE5AF7765}" destId="{C0AF594E-E9C2-445B-8746-8B888DB97CD1}" srcOrd="1" destOrd="0" presId="urn:microsoft.com/office/officeart/2005/8/layout/matrix3"/>
    <dgm:cxn modelId="{8348E3E5-B5B3-4C0B-BDBA-F8ED66E17A2C}" type="presParOf" srcId="{73EE8E9A-DABB-4957-9668-5E2EE5AF7765}" destId="{2E61A155-66E2-46F0-A627-A0296EA7F984}" srcOrd="2" destOrd="0" presId="urn:microsoft.com/office/officeart/2005/8/layout/matrix3"/>
    <dgm:cxn modelId="{96BEF719-545E-4F68-9AAE-0DE5AF46D9A5}" type="presParOf" srcId="{73EE8E9A-DABB-4957-9668-5E2EE5AF7765}" destId="{27AB9D10-983B-4959-8746-D5BE6ECBD4DA}" srcOrd="3" destOrd="0" presId="urn:microsoft.com/office/officeart/2005/8/layout/matrix3"/>
    <dgm:cxn modelId="{5F5BD23A-1E56-4E5A-B9F4-FBC3956BF7CE}" type="presParOf" srcId="{73EE8E9A-DABB-4957-9668-5E2EE5AF7765}" destId="{BE055342-2B65-4373-80D2-318B09FC4494}"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8BC4D3-2328-4211-B4AC-E887675CE058}">
      <dsp:nvSpPr>
        <dsp:cNvPr id="0" name=""/>
        <dsp:cNvSpPr/>
      </dsp:nvSpPr>
      <dsp:spPr>
        <a:xfrm>
          <a:off x="3021904" y="0"/>
          <a:ext cx="5392455" cy="5392455"/>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0AF594E-E9C2-445B-8746-8B888DB97CD1}">
      <dsp:nvSpPr>
        <dsp:cNvPr id="0" name=""/>
        <dsp:cNvSpPr/>
      </dsp:nvSpPr>
      <dsp:spPr>
        <a:xfrm>
          <a:off x="3534187" y="512283"/>
          <a:ext cx="2103057" cy="210305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What is it made of (material explanation)</a:t>
          </a:r>
          <a:endParaRPr lang="en-US" sz="2500" kern="1200" dirty="0"/>
        </a:p>
      </dsp:txBody>
      <dsp:txXfrm>
        <a:off x="3636850" y="614946"/>
        <a:ext cx="1897731" cy="1897731"/>
      </dsp:txXfrm>
    </dsp:sp>
    <dsp:sp modelId="{2E61A155-66E2-46F0-A627-A0296EA7F984}">
      <dsp:nvSpPr>
        <dsp:cNvPr id="0" name=""/>
        <dsp:cNvSpPr/>
      </dsp:nvSpPr>
      <dsp:spPr>
        <a:xfrm>
          <a:off x="5799018" y="512283"/>
          <a:ext cx="2103057" cy="2103057"/>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How did it come to be (causal explanation)</a:t>
          </a:r>
          <a:endParaRPr lang="en-US" sz="2500" kern="1200" dirty="0"/>
        </a:p>
      </dsp:txBody>
      <dsp:txXfrm>
        <a:off x="5901681" y="614946"/>
        <a:ext cx="1897731" cy="1897731"/>
      </dsp:txXfrm>
    </dsp:sp>
    <dsp:sp modelId="{27AB9D10-983B-4959-8746-D5BE6ECBD4DA}">
      <dsp:nvSpPr>
        <dsp:cNvPr id="0" name=""/>
        <dsp:cNvSpPr/>
      </dsp:nvSpPr>
      <dsp:spPr>
        <a:xfrm>
          <a:off x="3534187" y="2777114"/>
          <a:ext cx="2103057" cy="2103057"/>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What is it for (its end purpose or function)</a:t>
          </a:r>
          <a:endParaRPr lang="en-US" sz="2500" kern="1200" dirty="0"/>
        </a:p>
      </dsp:txBody>
      <dsp:txXfrm>
        <a:off x="3636850" y="2879777"/>
        <a:ext cx="1897731" cy="1897731"/>
      </dsp:txXfrm>
    </dsp:sp>
    <dsp:sp modelId="{BE055342-2B65-4373-80D2-318B09FC4494}">
      <dsp:nvSpPr>
        <dsp:cNvPr id="0" name=""/>
        <dsp:cNvSpPr/>
      </dsp:nvSpPr>
      <dsp:spPr>
        <a:xfrm>
          <a:off x="5799018" y="2777114"/>
          <a:ext cx="2103057" cy="2103057"/>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What is its form (formal explanation)</a:t>
          </a:r>
          <a:endParaRPr lang="en-US" sz="2500" kern="1200" dirty="0"/>
        </a:p>
      </dsp:txBody>
      <dsp:txXfrm>
        <a:off x="5901681" y="2879777"/>
        <a:ext cx="1897731" cy="1897731"/>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A0F20B-95CB-4A54-ACAA-BC4CB0488D05}" type="datetimeFigureOut">
              <a:rPr lang="en-GB" smtClean="0"/>
              <a:t>14/10/2025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C54C2C-A940-4E13-AD31-A05CBEDD9E88}" type="slidenum">
              <a:rPr lang="en-GB" smtClean="0"/>
              <a:t>‹#›</a:t>
            </a:fld>
            <a:endParaRPr lang="en-GB"/>
          </a:p>
        </p:txBody>
      </p:sp>
    </p:spTree>
    <p:extLst>
      <p:ext uri="{BB962C8B-B14F-4D97-AF65-F5344CB8AC3E}">
        <p14:creationId xmlns:p14="http://schemas.microsoft.com/office/powerpoint/2010/main" val="786314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C0D45-BFE6-A6D7-17B1-D2639361C4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2D7F032-B89F-5B8C-54EA-1D08F627B2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F74F71-5809-6FF3-FAEC-68D29C37B9CC}"/>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5" name="Footer Placeholder 4">
            <a:extLst>
              <a:ext uri="{FF2B5EF4-FFF2-40B4-BE49-F238E27FC236}">
                <a16:creationId xmlns:a16="http://schemas.microsoft.com/office/drawing/2014/main" id="{F3180941-73DA-FDBE-BD74-B50CD01839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2A523A-5447-C485-B2EF-D22A8DCA5B64}"/>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3848705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CF74-4E8D-6DD6-3375-B7CC4722D34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20D0FB8-51A2-5437-DB43-72E91E06AF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F013A6-6885-AFC6-AD71-459D926BCA06}"/>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5" name="Footer Placeholder 4">
            <a:extLst>
              <a:ext uri="{FF2B5EF4-FFF2-40B4-BE49-F238E27FC236}">
                <a16:creationId xmlns:a16="http://schemas.microsoft.com/office/drawing/2014/main" id="{48CBB355-E299-1CBC-36BB-0715B82AE1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9C8ED8-EAFA-A925-5051-6A0EBFD1F75F}"/>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2569920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5E031-3754-2B3C-1359-A40420C017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533B8C0-C092-5C0B-4123-813178358A8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D11359-2B50-C84F-7314-BC634E554840}"/>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5" name="Footer Placeholder 4">
            <a:extLst>
              <a:ext uri="{FF2B5EF4-FFF2-40B4-BE49-F238E27FC236}">
                <a16:creationId xmlns:a16="http://schemas.microsoft.com/office/drawing/2014/main" id="{20F6D9B9-15B2-EFF9-8D93-F67D189742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407268-CCBF-468C-C786-4E01380BA3B4}"/>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550121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FBF91-74CE-9030-3211-6AB02EB1D9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50CE36-D20E-5578-2B77-377595EBBA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5369850-C19C-4526-57D1-FFC839305D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6A07A18-B451-1304-0A56-FAEFDF457A69}"/>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6" name="Footer Placeholder 5">
            <a:extLst>
              <a:ext uri="{FF2B5EF4-FFF2-40B4-BE49-F238E27FC236}">
                <a16:creationId xmlns:a16="http://schemas.microsoft.com/office/drawing/2014/main" id="{3CD0BC49-FDA6-C4AE-FDEB-A768B2F6BA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45158F-DA28-5C14-6BB9-6F6019AEBECB}"/>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3280510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A771D-B78C-7382-EEB2-FC620E4542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50A1419-46B5-6FFE-6043-B74A64E33C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70E772-42E5-8598-628C-78E0B81A13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BC64DC6-97A3-A8E6-4274-3F903B1C20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824FF2-86D4-716C-DD1B-2DC67C36C3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0528CBD-8196-70EF-3165-2407920CE769}"/>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8" name="Footer Placeholder 7">
            <a:extLst>
              <a:ext uri="{FF2B5EF4-FFF2-40B4-BE49-F238E27FC236}">
                <a16:creationId xmlns:a16="http://schemas.microsoft.com/office/drawing/2014/main" id="{C7B32BAB-16D4-731A-5313-0BC2AE58600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91AB394-77F5-8EAC-0919-5D2E7E766AF0}"/>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1747113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37E43-EA5B-744A-57EC-83E8C52DB0D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1BB2719-E4CD-E350-38B2-106FD90A7808}"/>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4" name="Footer Placeholder 3">
            <a:extLst>
              <a:ext uri="{FF2B5EF4-FFF2-40B4-BE49-F238E27FC236}">
                <a16:creationId xmlns:a16="http://schemas.microsoft.com/office/drawing/2014/main" id="{44B71DCF-CA1D-CE31-8738-51FCF07F535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724225D-17BF-DEB0-AA44-5706F79D9C1E}"/>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2745046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CCFB4B-EE9F-B90E-3F51-30C645B2D550}"/>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3" name="Footer Placeholder 2">
            <a:extLst>
              <a:ext uri="{FF2B5EF4-FFF2-40B4-BE49-F238E27FC236}">
                <a16:creationId xmlns:a16="http://schemas.microsoft.com/office/drawing/2014/main" id="{72CC8B2E-E294-4F09-08D9-F3E18DAD7AA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0EB4831-35AF-B975-6E97-3272015A14FA}"/>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71914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121A-84F9-8B48-0CEC-AC88518C88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50F9441-1BB7-9260-1FDA-5A03C8AAEE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26A194-B2EE-33A6-1910-36D6E07652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F48533-B205-73DE-5D49-A16BD8C225C0}"/>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6" name="Footer Placeholder 5">
            <a:extLst>
              <a:ext uri="{FF2B5EF4-FFF2-40B4-BE49-F238E27FC236}">
                <a16:creationId xmlns:a16="http://schemas.microsoft.com/office/drawing/2014/main" id="{73BC74F6-E04B-1B81-A4BB-1D299EFA7B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E2458D-DB18-31DD-3A1B-152CDE6CBBE2}"/>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4212283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6136-9A67-5286-E8C7-0876A53E49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C822CCC-DB49-0697-E582-1DA4923341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ED8AFA5-7E52-3FCA-BAED-7CC6883C4A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0F5414-B91C-86C8-4DEA-D1221AD416E6}"/>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6" name="Footer Placeholder 5">
            <a:extLst>
              <a:ext uri="{FF2B5EF4-FFF2-40B4-BE49-F238E27FC236}">
                <a16:creationId xmlns:a16="http://schemas.microsoft.com/office/drawing/2014/main" id="{B8E81195-E3FF-AC3A-C946-AC6952A302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C9AB3D-9E01-20B6-7E13-40BFFA5C62E5}"/>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2746992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A8F7-641C-8A93-75F0-93C4651D227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FAC3DF-1369-44D3-ADC1-A75A4C3378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8736A1-0894-7438-EF53-0585BCECD0CF}"/>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5" name="Footer Placeholder 4">
            <a:extLst>
              <a:ext uri="{FF2B5EF4-FFF2-40B4-BE49-F238E27FC236}">
                <a16:creationId xmlns:a16="http://schemas.microsoft.com/office/drawing/2014/main" id="{3A02631A-3590-5C6A-FE36-F3F415540B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6F2934-FEE7-79E7-0542-9035D959B260}"/>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1017682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598682-E177-008F-CE8F-3F618B8138A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71715B6-92D7-3A79-AF79-CD25D28681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D52021-3D90-E1F7-2A17-9D56CB028885}"/>
              </a:ext>
            </a:extLst>
          </p:cNvPr>
          <p:cNvSpPr>
            <a:spLocks noGrp="1"/>
          </p:cNvSpPr>
          <p:nvPr>
            <p:ph type="dt" sz="half" idx="10"/>
          </p:nvPr>
        </p:nvSpPr>
        <p:spPr/>
        <p:txBody>
          <a:bodyPr/>
          <a:lstStyle/>
          <a:p>
            <a:fld id="{BBAF8508-162C-43B5-8E16-7E9F9112A110}" type="datetimeFigureOut">
              <a:rPr lang="en-GB" smtClean="0"/>
              <a:t>14/10/2025</a:t>
            </a:fld>
            <a:endParaRPr lang="en-GB"/>
          </a:p>
        </p:txBody>
      </p:sp>
      <p:sp>
        <p:nvSpPr>
          <p:cNvPr id="5" name="Footer Placeholder 4">
            <a:extLst>
              <a:ext uri="{FF2B5EF4-FFF2-40B4-BE49-F238E27FC236}">
                <a16:creationId xmlns:a16="http://schemas.microsoft.com/office/drawing/2014/main" id="{058DFCE3-0A57-EB3B-7EF7-D150F5580E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5EE3E8-CF91-6221-E7A8-91CA4B9259BF}"/>
              </a:ext>
            </a:extLst>
          </p:cNvPr>
          <p:cNvSpPr>
            <a:spLocks noGrp="1"/>
          </p:cNvSpPr>
          <p:nvPr>
            <p:ph type="sldNum" sz="quarter" idx="12"/>
          </p:nvPr>
        </p:nvSpPr>
        <p:spPr/>
        <p:txBody>
          <a:bodyPr/>
          <a:lstStyle/>
          <a:p>
            <a:fld id="{402ADF3C-516A-494F-9191-898D2C6F9CB9}" type="slidenum">
              <a:rPr lang="en-GB" smtClean="0"/>
              <a:t>‹#›</a:t>
            </a:fld>
            <a:endParaRPr lang="en-GB"/>
          </a:p>
        </p:txBody>
      </p:sp>
    </p:spTree>
    <p:extLst>
      <p:ext uri="{BB962C8B-B14F-4D97-AF65-F5344CB8AC3E}">
        <p14:creationId xmlns:p14="http://schemas.microsoft.com/office/powerpoint/2010/main" val="391345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7EE5B3-F86C-40F3-DF92-031355CA12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7B59274-EDFE-EC70-F5CE-4A2D6121C4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4BCC23-503A-5AD5-3939-6DB26C9792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AF8508-162C-43B5-8E16-7E9F9112A110}" type="datetimeFigureOut">
              <a:rPr lang="en-GB" smtClean="0"/>
              <a:t>14/10/2025</a:t>
            </a:fld>
            <a:endParaRPr lang="en-GB"/>
          </a:p>
        </p:txBody>
      </p:sp>
      <p:sp>
        <p:nvSpPr>
          <p:cNvPr id="5" name="Footer Placeholder 4">
            <a:extLst>
              <a:ext uri="{FF2B5EF4-FFF2-40B4-BE49-F238E27FC236}">
                <a16:creationId xmlns:a16="http://schemas.microsoft.com/office/drawing/2014/main" id="{F77BDB82-50DD-BF28-8362-ADF35AFD19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7CE448B-740A-14EE-DD4D-79FFAB3889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2ADF3C-516A-494F-9191-898D2C6F9CB9}" type="slidenum">
              <a:rPr lang="en-GB" smtClean="0"/>
              <a:t>‹#›</a:t>
            </a:fld>
            <a:endParaRPr lang="en-GB"/>
          </a:p>
        </p:txBody>
      </p:sp>
    </p:spTree>
    <p:extLst>
      <p:ext uri="{BB962C8B-B14F-4D97-AF65-F5344CB8AC3E}">
        <p14:creationId xmlns:p14="http://schemas.microsoft.com/office/powerpoint/2010/main" val="1147505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7AD822-1B76-AD1A-FB33-BCC6B04BD467}"/>
              </a:ext>
            </a:extLst>
          </p:cNvPr>
          <p:cNvSpPr>
            <a:spLocks noGrp="1"/>
          </p:cNvSpPr>
          <p:nvPr>
            <p:ph type="ctrTitle"/>
          </p:nvPr>
        </p:nvSpPr>
        <p:spPr>
          <a:xfrm>
            <a:off x="175364" y="640080"/>
            <a:ext cx="4448988" cy="2449089"/>
          </a:xfrm>
        </p:spPr>
        <p:txBody>
          <a:bodyPr anchor="b">
            <a:normAutofit/>
          </a:bodyPr>
          <a:lstStyle/>
          <a:p>
            <a:pPr algn="l"/>
            <a:r>
              <a:rPr lang="en-GB" sz="5400" dirty="0"/>
              <a:t>The Moral Self</a:t>
            </a:r>
          </a:p>
        </p:txBody>
      </p:sp>
      <p:sp>
        <p:nvSpPr>
          <p:cNvPr id="3" name="Subtitle 2">
            <a:extLst>
              <a:ext uri="{FF2B5EF4-FFF2-40B4-BE49-F238E27FC236}">
                <a16:creationId xmlns:a16="http://schemas.microsoft.com/office/drawing/2014/main" id="{260C0B1F-BDFD-EF6C-0334-DFA4C4421551}"/>
              </a:ext>
            </a:extLst>
          </p:cNvPr>
          <p:cNvSpPr>
            <a:spLocks noGrp="1"/>
          </p:cNvSpPr>
          <p:nvPr>
            <p:ph type="subTitle" idx="1"/>
          </p:nvPr>
        </p:nvSpPr>
        <p:spPr>
          <a:xfrm>
            <a:off x="175364" y="4636008"/>
            <a:ext cx="4912451" cy="1759030"/>
          </a:xfrm>
        </p:spPr>
        <p:txBody>
          <a:bodyPr>
            <a:noAutofit/>
          </a:bodyPr>
          <a:lstStyle/>
          <a:p>
            <a:pPr algn="l"/>
            <a:r>
              <a:rPr lang="en-GB" dirty="0"/>
              <a:t>Presentation to the Pinner Philosophy Group </a:t>
            </a:r>
          </a:p>
          <a:p>
            <a:pPr algn="l"/>
            <a:r>
              <a:rPr lang="en-GB" dirty="0"/>
              <a:t>by Fauzia Rahman-Greasley</a:t>
            </a:r>
          </a:p>
          <a:p>
            <a:pPr algn="l"/>
            <a:r>
              <a:rPr lang="en-GB" dirty="0"/>
              <a:t>15</a:t>
            </a:r>
            <a:r>
              <a:rPr lang="en-GB" baseline="30000" dirty="0"/>
              <a:t>th</a:t>
            </a:r>
            <a:r>
              <a:rPr lang="en-GB" dirty="0"/>
              <a:t> October 2025</a:t>
            </a:r>
          </a:p>
        </p:txBody>
      </p:sp>
      <p:sp>
        <p:nvSpPr>
          <p:cNvPr id="3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olo journey">
            <a:extLst>
              <a:ext uri="{FF2B5EF4-FFF2-40B4-BE49-F238E27FC236}">
                <a16:creationId xmlns:a16="http://schemas.microsoft.com/office/drawing/2014/main" id="{A1FFFB75-9DE2-E3FE-197D-2DBB81BB29D8}"/>
              </a:ext>
            </a:extLst>
          </p:cNvPr>
          <p:cNvPicPr>
            <a:picLocks noChangeAspect="1"/>
          </p:cNvPicPr>
          <p:nvPr/>
        </p:nvPicPr>
        <p:blipFill>
          <a:blip r:embed="rId2"/>
          <a:srcRect l="16802" r="7970"/>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11040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764705"/>
            <a:ext cx="8229600" cy="5361459"/>
          </a:xfrm>
        </p:spPr>
        <p:txBody>
          <a:bodyPr>
            <a:normAutofit/>
          </a:bodyPr>
          <a:lstStyle/>
          <a:p>
            <a:pPr marL="0" indent="0" algn="ctr">
              <a:buNone/>
            </a:pPr>
            <a:endParaRPr lang="en-GB" sz="4400" dirty="0">
              <a:solidFill>
                <a:srgbClr val="0070C0"/>
              </a:solidFill>
            </a:endParaRPr>
          </a:p>
          <a:p>
            <a:pPr marL="0" indent="0" algn="ctr">
              <a:buNone/>
            </a:pPr>
            <a:r>
              <a:rPr lang="en-GB" sz="4400" dirty="0">
                <a:solidFill>
                  <a:srgbClr val="0070C0"/>
                </a:solidFill>
              </a:rPr>
              <a:t>Health is a state of complete physical, mental and social well-being and not merely the absence of disease or infirmity </a:t>
            </a:r>
          </a:p>
          <a:p>
            <a:pPr marL="0" indent="0" algn="ctr">
              <a:buNone/>
            </a:pPr>
            <a:r>
              <a:rPr lang="en-GB" dirty="0"/>
              <a:t>(World Health Organisation)</a:t>
            </a:r>
          </a:p>
          <a:p>
            <a:pPr marL="0" indent="0">
              <a:buNone/>
            </a:pPr>
            <a:endParaRPr lang="en-GB" dirty="0"/>
          </a:p>
          <a:p>
            <a:endParaRPr lang="en-GB" dirty="0"/>
          </a:p>
        </p:txBody>
      </p:sp>
    </p:spTree>
    <p:extLst>
      <p:ext uri="{BB962C8B-B14F-4D97-AF65-F5344CB8AC3E}">
        <p14:creationId xmlns:p14="http://schemas.microsoft.com/office/powerpoint/2010/main" val="3777825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200" y="274638"/>
            <a:ext cx="8229600" cy="1354162"/>
          </a:xfrm>
        </p:spPr>
        <p:txBody>
          <a:bodyPr>
            <a:normAutofit/>
          </a:bodyPr>
          <a:lstStyle/>
          <a:p>
            <a:r>
              <a:rPr lang="en-GB" dirty="0">
                <a:solidFill>
                  <a:srgbClr val="0070C0"/>
                </a:solidFill>
              </a:rPr>
              <a:t>Health</a:t>
            </a:r>
            <a:br>
              <a:rPr lang="en-GB" dirty="0">
                <a:solidFill>
                  <a:srgbClr val="0070C0"/>
                </a:solidFill>
              </a:rPr>
            </a:br>
            <a:r>
              <a:rPr lang="en-GB" dirty="0">
                <a:solidFill>
                  <a:srgbClr val="0070C0"/>
                </a:solidFill>
              </a:rPr>
              <a:t>Harmonious whole</a:t>
            </a:r>
          </a:p>
        </p:txBody>
      </p:sp>
      <p:pic>
        <p:nvPicPr>
          <p:cNvPr id="1029" name="Picture 5" descr="C:\Users\frahman\AppData\Local\Microsoft\Windows\Temporary Internet Files\Content.IE5\9TZ2GYQ6\world-globe03-512x51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8008" y="1844824"/>
            <a:ext cx="3901440" cy="3901440"/>
          </a:xfrm>
          <a:prstGeom prst="rect">
            <a:avLst/>
          </a:prstGeom>
          <a:noFill/>
          <a:extLst>
            <a:ext uri="{909E8E84-426E-40DD-AFC4-6F175D3DCCD1}">
              <a14:hiddenFill xmlns:a14="http://schemas.microsoft.com/office/drawing/2010/main">
                <a:solidFill>
                  <a:srgbClr val="FFFFFF"/>
                </a:solidFill>
              </a14:hiddenFill>
            </a:ext>
          </a:extLst>
        </p:spPr>
      </p:pic>
      <p:sp>
        <p:nvSpPr>
          <p:cNvPr id="7" name="Left-Right Arrow 6"/>
          <p:cNvSpPr/>
          <p:nvPr/>
        </p:nvSpPr>
        <p:spPr>
          <a:xfrm>
            <a:off x="4439816" y="3620460"/>
            <a:ext cx="121615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descr="C:\Users\frahman\AppData\Local\Microsoft\Windows\Temporary Internet Files\Content.IE5\09LMIEKH\silhouette-man-standing[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31504" y="2132856"/>
            <a:ext cx="2592288" cy="33843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207569" y="5517232"/>
            <a:ext cx="7632848" cy="1200329"/>
          </a:xfrm>
          <a:prstGeom prst="rect">
            <a:avLst/>
          </a:prstGeom>
          <a:noFill/>
        </p:spPr>
        <p:txBody>
          <a:bodyPr wrap="square" rtlCol="0">
            <a:spAutoFit/>
          </a:bodyPr>
          <a:lstStyle/>
          <a:p>
            <a:r>
              <a:rPr lang="en-GB" sz="3600" b="1" dirty="0">
                <a:solidFill>
                  <a:srgbClr val="7030A0"/>
                </a:solidFill>
              </a:rPr>
              <a:t>Intra and inter-personal relationships</a:t>
            </a:r>
          </a:p>
        </p:txBody>
      </p:sp>
    </p:spTree>
    <p:extLst>
      <p:ext uri="{BB962C8B-B14F-4D97-AF65-F5344CB8AC3E}">
        <p14:creationId xmlns:p14="http://schemas.microsoft.com/office/powerpoint/2010/main" val="2784459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rt 3"/>
          <p:cNvSpPr/>
          <p:nvPr/>
        </p:nvSpPr>
        <p:spPr>
          <a:xfrm>
            <a:off x="1574800" y="1196752"/>
            <a:ext cx="4809232" cy="3665506"/>
          </a:xfrm>
          <a:prstGeom prst="hear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9600" dirty="0"/>
              <a:t>LOVE</a:t>
            </a:r>
          </a:p>
        </p:txBody>
      </p:sp>
      <p:sp>
        <p:nvSpPr>
          <p:cNvPr id="3" name="TextBox 2"/>
          <p:cNvSpPr txBox="1"/>
          <p:nvPr/>
        </p:nvSpPr>
        <p:spPr>
          <a:xfrm>
            <a:off x="7032104" y="2259324"/>
            <a:ext cx="3024336" cy="1569660"/>
          </a:xfrm>
          <a:prstGeom prst="rect">
            <a:avLst/>
          </a:prstGeom>
          <a:noFill/>
        </p:spPr>
        <p:txBody>
          <a:bodyPr wrap="square" rtlCol="0">
            <a:spAutoFit/>
          </a:bodyPr>
          <a:lstStyle/>
          <a:p>
            <a:r>
              <a:rPr lang="en-GB" sz="9600" b="1" dirty="0">
                <a:solidFill>
                  <a:srgbClr val="FF0000"/>
                </a:solidFill>
                <a:latin typeface="Chiller" pitchFamily="82" charset="0"/>
              </a:rPr>
              <a:t>FEAR</a:t>
            </a:r>
          </a:p>
        </p:txBody>
      </p:sp>
      <p:sp>
        <p:nvSpPr>
          <p:cNvPr id="5" name="TextBox 4"/>
          <p:cNvSpPr txBox="1"/>
          <p:nvPr/>
        </p:nvSpPr>
        <p:spPr>
          <a:xfrm>
            <a:off x="1574800" y="5258916"/>
            <a:ext cx="8707512" cy="1077218"/>
          </a:xfrm>
          <a:prstGeom prst="rect">
            <a:avLst/>
          </a:prstGeom>
          <a:noFill/>
        </p:spPr>
        <p:txBody>
          <a:bodyPr wrap="square" rtlCol="0">
            <a:spAutoFit/>
          </a:bodyPr>
          <a:lstStyle/>
          <a:p>
            <a:r>
              <a:rPr lang="en-GB" sz="3200" dirty="0"/>
              <a:t>Interactions give rise to physiological responses</a:t>
            </a:r>
          </a:p>
          <a:p>
            <a:r>
              <a:rPr lang="en-GB" sz="3200" dirty="0"/>
              <a:t>    </a:t>
            </a:r>
          </a:p>
        </p:txBody>
      </p:sp>
    </p:spTree>
    <p:extLst>
      <p:ext uri="{BB962C8B-B14F-4D97-AF65-F5344CB8AC3E}">
        <p14:creationId xmlns:p14="http://schemas.microsoft.com/office/powerpoint/2010/main" val="3187850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70C0"/>
                </a:solidFill>
              </a:rPr>
              <a:t>The Moral Self</a:t>
            </a:r>
          </a:p>
        </p:txBody>
      </p:sp>
      <p:sp>
        <p:nvSpPr>
          <p:cNvPr id="3" name="Content Placeholder 2"/>
          <p:cNvSpPr>
            <a:spLocks noGrp="1"/>
          </p:cNvSpPr>
          <p:nvPr>
            <p:ph idx="1"/>
          </p:nvPr>
        </p:nvSpPr>
        <p:spPr/>
        <p:txBody>
          <a:bodyPr>
            <a:normAutofit/>
          </a:bodyPr>
          <a:lstStyle/>
          <a:p>
            <a:pPr marL="0" indent="0">
              <a:buNone/>
            </a:pPr>
            <a:r>
              <a:rPr lang="en-GB" sz="4000" dirty="0"/>
              <a:t>What we do matters because our actions affect the health of others and the actions of others affect our own health</a:t>
            </a:r>
          </a:p>
          <a:p>
            <a:pPr marL="0" indent="0">
              <a:buNone/>
            </a:pPr>
            <a:endParaRPr lang="en-GB" sz="4000" dirty="0"/>
          </a:p>
          <a:p>
            <a:pPr marL="0" indent="0">
              <a:buNone/>
            </a:pPr>
            <a:r>
              <a:rPr lang="en-GB" sz="4000" dirty="0"/>
              <a:t>Life-style choices influence health</a:t>
            </a:r>
          </a:p>
          <a:p>
            <a:pPr marL="0" indent="0">
              <a:buNone/>
            </a:pPr>
            <a:endParaRPr lang="en-GB" sz="4000" dirty="0"/>
          </a:p>
          <a:p>
            <a:pPr marL="0" indent="0">
              <a:buNone/>
            </a:pPr>
            <a:endParaRPr lang="en-GB" dirty="0"/>
          </a:p>
        </p:txBody>
      </p:sp>
    </p:spTree>
    <p:extLst>
      <p:ext uri="{BB962C8B-B14F-4D97-AF65-F5344CB8AC3E}">
        <p14:creationId xmlns:p14="http://schemas.microsoft.com/office/powerpoint/2010/main" val="158755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D73662-1D0E-D24C-7AF5-49D785EE2215}"/>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4000" kern="1200" dirty="0">
                <a:solidFill>
                  <a:schemeClr val="tx1"/>
                </a:solidFill>
                <a:latin typeface="+mj-lt"/>
                <a:ea typeface="+mj-ea"/>
                <a:cs typeface="+mj-cs"/>
              </a:rPr>
              <a:t>“I need to learn to understand where others have, or are seeking to, put their </a:t>
            </a:r>
            <a:r>
              <a:rPr lang="en-US" sz="4000" b="1" kern="1200" dirty="0">
                <a:solidFill>
                  <a:srgbClr val="FF0000"/>
                </a:solidFill>
                <a:latin typeface="+mj-lt"/>
                <a:ea typeface="+mj-ea"/>
                <a:cs typeface="+mj-cs"/>
              </a:rPr>
              <a:t>faith</a:t>
            </a:r>
            <a:r>
              <a:rPr lang="en-US" sz="4000" kern="1200" dirty="0">
                <a:solidFill>
                  <a:schemeClr val="tx1"/>
                </a:solidFill>
                <a:latin typeface="+mj-lt"/>
                <a:ea typeface="+mj-ea"/>
                <a:cs typeface="+mj-cs"/>
              </a:rPr>
              <a:t>; and </a:t>
            </a:r>
            <a:r>
              <a:rPr lang="en-US" sz="4000" b="1" kern="1200" dirty="0">
                <a:solidFill>
                  <a:srgbClr val="7030A0"/>
                </a:solidFill>
                <a:latin typeface="+mj-lt"/>
                <a:ea typeface="+mj-ea"/>
                <a:cs typeface="+mj-cs"/>
              </a:rPr>
              <a:t>how to live well </a:t>
            </a:r>
            <a:r>
              <a:rPr lang="en-US" sz="4000" kern="1200" dirty="0">
                <a:solidFill>
                  <a:schemeClr val="tx1"/>
                </a:solidFill>
                <a:latin typeface="+mj-lt"/>
                <a:ea typeface="+mj-ea"/>
                <a:cs typeface="+mj-cs"/>
              </a:rPr>
              <a:t>with their </a:t>
            </a:r>
            <a:r>
              <a:rPr lang="en-US" sz="4000" kern="1200" dirty="0">
                <a:solidFill>
                  <a:srgbClr val="00B050"/>
                </a:solidFill>
                <a:latin typeface="+mj-lt"/>
                <a:ea typeface="+mj-ea"/>
                <a:cs typeface="+mj-cs"/>
              </a:rPr>
              <a:t>choices</a:t>
            </a:r>
            <a:r>
              <a:rPr lang="en-US" sz="4000" kern="1200" dirty="0">
                <a:solidFill>
                  <a:schemeClr val="tx1"/>
                </a:solidFill>
                <a:latin typeface="+mj-lt"/>
                <a:ea typeface="+mj-ea"/>
                <a:cs typeface="+mj-cs"/>
              </a:rPr>
              <a:t>, as well as my own.” (Patrick Dixon)</a:t>
            </a:r>
          </a:p>
        </p:txBody>
      </p:sp>
    </p:spTree>
    <p:extLst>
      <p:ext uri="{BB962C8B-B14F-4D97-AF65-F5344CB8AC3E}">
        <p14:creationId xmlns:p14="http://schemas.microsoft.com/office/powerpoint/2010/main" val="1666061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036A9-46A7-8B89-E5B9-8058735C5611}"/>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4000" kern="1200" dirty="0">
                <a:solidFill>
                  <a:schemeClr val="tx1"/>
                </a:solidFill>
                <a:latin typeface="+mj-lt"/>
                <a:ea typeface="+mj-ea"/>
                <a:cs typeface="+mj-cs"/>
              </a:rPr>
              <a:t>The idea of </a:t>
            </a:r>
            <a:r>
              <a:rPr lang="en-US" sz="4000" kern="1200" dirty="0">
                <a:solidFill>
                  <a:srgbClr val="7030A0"/>
                </a:solidFill>
                <a:latin typeface="+mj-lt"/>
                <a:ea typeface="+mj-ea"/>
                <a:cs typeface="+mj-cs"/>
              </a:rPr>
              <a:t>‘living well’ </a:t>
            </a:r>
            <a:r>
              <a:rPr lang="en-US" sz="4000" kern="1200" dirty="0">
                <a:solidFill>
                  <a:schemeClr val="tx1"/>
                </a:solidFill>
                <a:latin typeface="+mj-lt"/>
                <a:ea typeface="+mj-ea"/>
                <a:cs typeface="+mj-cs"/>
              </a:rPr>
              <a:t>is more than the idea of existing</a:t>
            </a:r>
            <a:r>
              <a:rPr lang="en-US" sz="4000" dirty="0"/>
              <a:t>. It </a:t>
            </a:r>
            <a:r>
              <a:rPr lang="en-US" sz="4000" kern="1200" dirty="0">
                <a:solidFill>
                  <a:schemeClr val="tx1"/>
                </a:solidFill>
                <a:latin typeface="+mj-lt"/>
                <a:ea typeface="+mj-ea"/>
                <a:cs typeface="+mj-cs"/>
              </a:rPr>
              <a:t>suggests that merely existing is somehow inadequate</a:t>
            </a:r>
            <a:r>
              <a:rPr lang="en-US" sz="4000" dirty="0"/>
              <a:t>.</a:t>
            </a:r>
            <a:endParaRPr lang="en-US" sz="4000" kern="1200" dirty="0">
              <a:solidFill>
                <a:schemeClr val="tx1"/>
              </a:solidFill>
              <a:latin typeface="+mj-lt"/>
              <a:ea typeface="+mj-ea"/>
              <a:cs typeface="+mj-cs"/>
            </a:endParaRPr>
          </a:p>
        </p:txBody>
      </p:sp>
    </p:spTree>
    <p:extLst>
      <p:ext uri="{BB962C8B-B14F-4D97-AF65-F5344CB8AC3E}">
        <p14:creationId xmlns:p14="http://schemas.microsoft.com/office/powerpoint/2010/main" val="266084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33B00-6183-920E-F947-C31FE47E30A2}"/>
              </a:ext>
            </a:extLst>
          </p:cNvPr>
          <p:cNvSpPr>
            <a:spLocks noGrp="1"/>
          </p:cNvSpPr>
          <p:nvPr>
            <p:ph type="title"/>
          </p:nvPr>
        </p:nvSpPr>
        <p:spPr>
          <a:xfrm>
            <a:off x="838200" y="365125"/>
            <a:ext cx="10515600" cy="4410075"/>
          </a:xfrm>
        </p:spPr>
        <p:txBody>
          <a:bodyPr/>
          <a:lstStyle/>
          <a:p>
            <a:pPr algn="ctr"/>
            <a:r>
              <a:rPr lang="en-GB" dirty="0"/>
              <a:t>I = a decision-maker</a:t>
            </a:r>
            <a:br>
              <a:rPr lang="en-GB" dirty="0"/>
            </a:br>
            <a:br>
              <a:rPr lang="en-GB" dirty="0"/>
            </a:br>
            <a:br>
              <a:rPr lang="en-GB" dirty="0"/>
            </a:br>
            <a:r>
              <a:rPr lang="en-GB" dirty="0"/>
              <a:t>Is ‘I’ inter-changeable with ‘self’?</a:t>
            </a:r>
          </a:p>
        </p:txBody>
      </p:sp>
    </p:spTree>
    <p:extLst>
      <p:ext uri="{BB962C8B-B14F-4D97-AF65-F5344CB8AC3E}">
        <p14:creationId xmlns:p14="http://schemas.microsoft.com/office/powerpoint/2010/main" val="2786575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753966-DEB7-398F-84F5-0D155764EA8A}"/>
              </a:ext>
            </a:extLst>
          </p:cNvPr>
          <p:cNvSpPr>
            <a:spLocks noGrp="1"/>
          </p:cNvSpPr>
          <p:nvPr>
            <p:ph type="title"/>
          </p:nvPr>
        </p:nvSpPr>
        <p:spPr>
          <a:xfrm>
            <a:off x="1245072" y="1289765"/>
            <a:ext cx="3651101" cy="4270963"/>
          </a:xfrm>
        </p:spPr>
        <p:txBody>
          <a:bodyPr anchor="ctr">
            <a:normAutofit/>
          </a:bodyPr>
          <a:lstStyle/>
          <a:p>
            <a:pPr algn="ctr"/>
            <a:r>
              <a:rPr lang="en-GB" sz="5200">
                <a:solidFill>
                  <a:srgbClr val="FFFFFF"/>
                </a:solidFill>
              </a:rPr>
              <a:t>The ‘I’ constructing a world-view</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FD760BCA-CA86-5990-F0EB-C83D6993E53B}"/>
              </a:ext>
            </a:extLst>
          </p:cNvPr>
          <p:cNvSpPr>
            <a:spLocks noGrp="1"/>
          </p:cNvSpPr>
          <p:nvPr>
            <p:ph idx="1"/>
          </p:nvPr>
        </p:nvSpPr>
        <p:spPr>
          <a:xfrm>
            <a:off x="5941717" y="518400"/>
            <a:ext cx="5644444" cy="6339600"/>
          </a:xfrm>
        </p:spPr>
        <p:txBody>
          <a:bodyPr anchor="ctr">
            <a:normAutofit lnSpcReduction="10000"/>
          </a:bodyPr>
          <a:lstStyle/>
          <a:p>
            <a:pPr>
              <a:buFontTx/>
              <a:buChar char="-"/>
            </a:pPr>
            <a:r>
              <a:rPr lang="en-GB" sz="2400" dirty="0" err="1">
                <a:solidFill>
                  <a:schemeClr val="tx1">
                    <a:alpha val="80000"/>
                  </a:schemeClr>
                </a:solidFill>
              </a:rPr>
              <a:t>Coherentism</a:t>
            </a:r>
            <a:r>
              <a:rPr lang="en-GB" sz="2400" dirty="0">
                <a:solidFill>
                  <a:schemeClr val="tx1">
                    <a:alpha val="80000"/>
                  </a:schemeClr>
                </a:solidFill>
              </a:rPr>
              <a:t> </a:t>
            </a:r>
          </a:p>
          <a:p>
            <a:pPr lvl="1">
              <a:buFontTx/>
              <a:buChar char="-"/>
            </a:pPr>
            <a:r>
              <a:rPr lang="en-GB" dirty="0">
                <a:solidFill>
                  <a:schemeClr val="tx1">
                    <a:alpha val="80000"/>
                  </a:schemeClr>
                </a:solidFill>
              </a:rPr>
              <a:t>a raft of interlocking beliefs</a:t>
            </a:r>
          </a:p>
          <a:p>
            <a:pPr lvl="1">
              <a:buFontTx/>
              <a:buChar char="-"/>
            </a:pPr>
            <a:r>
              <a:rPr lang="en-GB" dirty="0">
                <a:solidFill>
                  <a:schemeClr val="tx1">
                    <a:alpha val="80000"/>
                  </a:schemeClr>
                </a:solidFill>
              </a:rPr>
              <a:t>Problem – subjective biases: failing to incorporate  belief which do not fit the theory</a:t>
            </a:r>
          </a:p>
          <a:p>
            <a:pPr>
              <a:buFontTx/>
              <a:buChar char="-"/>
            </a:pPr>
            <a:r>
              <a:rPr lang="en-GB" sz="2400" dirty="0">
                <a:solidFill>
                  <a:schemeClr val="tx1">
                    <a:alpha val="80000"/>
                  </a:schemeClr>
                </a:solidFill>
              </a:rPr>
              <a:t>Foundationalism </a:t>
            </a:r>
          </a:p>
          <a:p>
            <a:pPr lvl="1">
              <a:buFontTx/>
              <a:buChar char="-"/>
            </a:pPr>
            <a:r>
              <a:rPr lang="en-GB" dirty="0">
                <a:solidFill>
                  <a:schemeClr val="tx1">
                    <a:alpha val="80000"/>
                  </a:schemeClr>
                </a:solidFill>
              </a:rPr>
              <a:t>Build up from a foundational belief</a:t>
            </a:r>
          </a:p>
          <a:p>
            <a:pPr lvl="1">
              <a:buFontTx/>
              <a:buChar char="-"/>
            </a:pPr>
            <a:r>
              <a:rPr lang="en-GB" dirty="0">
                <a:solidFill>
                  <a:schemeClr val="tx1">
                    <a:alpha val="80000"/>
                  </a:schemeClr>
                </a:solidFill>
              </a:rPr>
              <a:t>Problem – what guarantees the truth of the foundational belief</a:t>
            </a:r>
          </a:p>
          <a:p>
            <a:pPr>
              <a:buFontTx/>
              <a:buChar char="-"/>
            </a:pPr>
            <a:r>
              <a:rPr lang="en-GB" sz="2400" dirty="0">
                <a:solidFill>
                  <a:schemeClr val="tx1">
                    <a:alpha val="80000"/>
                  </a:schemeClr>
                </a:solidFill>
              </a:rPr>
              <a:t>Holism </a:t>
            </a:r>
          </a:p>
          <a:p>
            <a:pPr lvl="1">
              <a:buFontTx/>
              <a:buChar char="-"/>
            </a:pPr>
            <a:r>
              <a:rPr lang="en-GB" dirty="0">
                <a:solidFill>
                  <a:schemeClr val="tx1">
                    <a:alpha val="80000"/>
                  </a:schemeClr>
                </a:solidFill>
              </a:rPr>
              <a:t>Account for all available facts. “The truth, the whole Truth and nothing but the Truth”</a:t>
            </a:r>
          </a:p>
          <a:p>
            <a:pPr lvl="1">
              <a:buFontTx/>
              <a:buChar char="-"/>
            </a:pPr>
            <a:r>
              <a:rPr lang="en-GB" dirty="0">
                <a:solidFill>
                  <a:schemeClr val="tx1">
                    <a:alpha val="80000"/>
                  </a:schemeClr>
                </a:solidFill>
              </a:rPr>
              <a:t>Problem – discovery of new information, or of misinformation or disinformation</a:t>
            </a:r>
          </a:p>
          <a:p>
            <a:pPr lvl="1">
              <a:buFontTx/>
              <a:buChar char="-"/>
            </a:pPr>
            <a:r>
              <a:rPr lang="en-GB" dirty="0">
                <a:solidFill>
                  <a:schemeClr val="tx1">
                    <a:alpha val="80000"/>
                  </a:schemeClr>
                </a:solidFill>
              </a:rPr>
              <a:t>Needs constant revision </a:t>
            </a:r>
          </a:p>
          <a:p>
            <a:pPr marL="0" indent="0">
              <a:buNone/>
            </a:pPr>
            <a:endParaRPr lang="en-GB" sz="20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843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3C70DF-36D1-02EE-1A01-E8ED8F9E1D58}"/>
              </a:ext>
            </a:extLst>
          </p:cNvPr>
          <p:cNvSpPr>
            <a:spLocks noGrp="1"/>
          </p:cNvSpPr>
          <p:nvPr>
            <p:ph type="title"/>
          </p:nvPr>
        </p:nvSpPr>
        <p:spPr/>
        <p:txBody>
          <a:bodyPr/>
          <a:lstStyle/>
          <a:p>
            <a:r>
              <a:rPr lang="en-GB" dirty="0">
                <a:solidFill>
                  <a:srgbClr val="0070C0"/>
                </a:solidFill>
              </a:rPr>
              <a:t>The concept of a moral self</a:t>
            </a:r>
          </a:p>
        </p:txBody>
      </p:sp>
      <p:sp>
        <p:nvSpPr>
          <p:cNvPr id="4" name="Content Placeholder 3">
            <a:extLst>
              <a:ext uri="{FF2B5EF4-FFF2-40B4-BE49-F238E27FC236}">
                <a16:creationId xmlns:a16="http://schemas.microsoft.com/office/drawing/2014/main" id="{6D3D6F98-262A-13AF-E96B-6BDE4143816A}"/>
              </a:ext>
            </a:extLst>
          </p:cNvPr>
          <p:cNvSpPr>
            <a:spLocks noGrp="1"/>
          </p:cNvSpPr>
          <p:nvPr>
            <p:ph idx="1"/>
          </p:nvPr>
        </p:nvSpPr>
        <p:spPr>
          <a:xfrm>
            <a:off x="838200" y="1825625"/>
            <a:ext cx="10515600" cy="4875800"/>
          </a:xfrm>
        </p:spPr>
        <p:txBody>
          <a:bodyPr/>
          <a:lstStyle/>
          <a:p>
            <a:r>
              <a:rPr lang="en-GB" dirty="0"/>
              <a:t>Not only an abstract idea in philosophy</a:t>
            </a:r>
          </a:p>
          <a:p>
            <a:r>
              <a:rPr lang="en-GB" dirty="0"/>
              <a:t>It has real world implications for how we interact with others and how we understand our self</a:t>
            </a:r>
          </a:p>
          <a:p>
            <a:r>
              <a:rPr lang="en-GB" dirty="0"/>
              <a:t>Rests on the premises that:</a:t>
            </a:r>
          </a:p>
          <a:p>
            <a:pPr lvl="1"/>
            <a:r>
              <a:rPr lang="en-GB" sz="2800" dirty="0"/>
              <a:t>we are not only abstract thinkers. </a:t>
            </a:r>
          </a:p>
          <a:p>
            <a:pPr lvl="1"/>
            <a:r>
              <a:rPr lang="en-GB" sz="2800" dirty="0"/>
              <a:t>our words and actions make a difference </a:t>
            </a:r>
          </a:p>
          <a:p>
            <a:pPr lvl="1"/>
            <a:r>
              <a:rPr lang="en-GB" sz="2800" dirty="0"/>
              <a:t>we can reflect on and evaluate our actions and words and the actions  and words of others</a:t>
            </a:r>
          </a:p>
          <a:p>
            <a:pPr lvl="1"/>
            <a:r>
              <a:rPr lang="en-GB" sz="2800" dirty="0"/>
              <a:t>we can modify our behaviour</a:t>
            </a:r>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2138655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1FF5B-877B-6DA7-8607-A44EB871061E}"/>
              </a:ext>
            </a:extLst>
          </p:cNvPr>
          <p:cNvSpPr>
            <a:spLocks noGrp="1"/>
          </p:cNvSpPr>
          <p:nvPr>
            <p:ph type="title"/>
          </p:nvPr>
        </p:nvSpPr>
        <p:spPr/>
        <p:txBody>
          <a:bodyPr>
            <a:normAutofit fontScale="90000"/>
          </a:bodyPr>
          <a:lstStyle/>
          <a:p>
            <a:br>
              <a:rPr lang="en-GB" dirty="0">
                <a:solidFill>
                  <a:srgbClr val="0070C0"/>
                </a:solidFill>
              </a:rPr>
            </a:br>
            <a:br>
              <a:rPr lang="en-GB" dirty="0">
                <a:solidFill>
                  <a:srgbClr val="0070C0"/>
                </a:solidFill>
              </a:rPr>
            </a:br>
            <a:br>
              <a:rPr lang="en-GB" dirty="0">
                <a:solidFill>
                  <a:srgbClr val="0070C0"/>
                </a:solidFill>
              </a:rPr>
            </a:br>
            <a:br>
              <a:rPr lang="en-GB" dirty="0">
                <a:solidFill>
                  <a:srgbClr val="0070C0"/>
                </a:solidFill>
              </a:rPr>
            </a:br>
            <a:br>
              <a:rPr lang="en-GB" dirty="0">
                <a:solidFill>
                  <a:srgbClr val="0070C0"/>
                </a:solidFill>
              </a:rPr>
            </a:br>
            <a:br>
              <a:rPr lang="en-GB" dirty="0">
                <a:solidFill>
                  <a:srgbClr val="0070C0"/>
                </a:solidFill>
              </a:rPr>
            </a:br>
            <a:br>
              <a:rPr lang="en-GB" dirty="0">
                <a:solidFill>
                  <a:srgbClr val="0070C0"/>
                </a:solidFill>
              </a:rPr>
            </a:br>
            <a:br>
              <a:rPr lang="en-GB" dirty="0">
                <a:solidFill>
                  <a:srgbClr val="0070C0"/>
                </a:solidFill>
              </a:rPr>
            </a:br>
            <a:br>
              <a:rPr lang="en-GB" dirty="0">
                <a:solidFill>
                  <a:srgbClr val="0070C0"/>
                </a:solidFill>
              </a:rPr>
            </a:br>
            <a:br>
              <a:rPr lang="en-GB" dirty="0">
                <a:solidFill>
                  <a:srgbClr val="0070C0"/>
                </a:solidFill>
              </a:rPr>
            </a:br>
            <a:endParaRPr lang="en-GB" dirty="0">
              <a:solidFill>
                <a:srgbClr val="0070C0"/>
              </a:solidFill>
            </a:endParaRPr>
          </a:p>
        </p:txBody>
      </p:sp>
      <p:sp>
        <p:nvSpPr>
          <p:cNvPr id="3" name="Content Placeholder 2">
            <a:extLst>
              <a:ext uri="{FF2B5EF4-FFF2-40B4-BE49-F238E27FC236}">
                <a16:creationId xmlns:a16="http://schemas.microsoft.com/office/drawing/2014/main" id="{C8FDE59C-2694-34D5-8787-74C8B4BDF576}"/>
              </a:ext>
            </a:extLst>
          </p:cNvPr>
          <p:cNvSpPr>
            <a:spLocks noGrp="1"/>
          </p:cNvSpPr>
          <p:nvPr>
            <p:ph idx="1"/>
          </p:nvPr>
        </p:nvSpPr>
        <p:spPr>
          <a:xfrm>
            <a:off x="838200" y="914400"/>
            <a:ext cx="10515600" cy="5262563"/>
          </a:xfrm>
        </p:spPr>
        <p:txBody>
          <a:bodyPr/>
          <a:lstStyle/>
          <a:p>
            <a:endParaRPr lang="en-GB" sz="3200" dirty="0"/>
          </a:p>
          <a:p>
            <a:r>
              <a:rPr lang="en-GB" sz="3200" dirty="0"/>
              <a:t>General consensus that the self plays a role in moral functioning</a:t>
            </a:r>
          </a:p>
          <a:p>
            <a:r>
              <a:rPr lang="en-GB" sz="3200" dirty="0"/>
              <a:t>Over the past 30 years, theoretical and empirical research has produced a plethora of constructs related to the moral self, each grounded in diverse theoretical assumptions</a:t>
            </a:r>
          </a:p>
          <a:p>
            <a:r>
              <a:rPr lang="en-GB" sz="3200" dirty="0"/>
              <a:t>Lack of clarity about the nature and functioning of the moral self</a:t>
            </a:r>
          </a:p>
          <a:p>
            <a:endParaRPr lang="en-GB" dirty="0"/>
          </a:p>
        </p:txBody>
      </p:sp>
    </p:spTree>
    <p:extLst>
      <p:ext uri="{BB962C8B-B14F-4D97-AF65-F5344CB8AC3E}">
        <p14:creationId xmlns:p14="http://schemas.microsoft.com/office/powerpoint/2010/main" val="2959659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Title 3">
            <a:extLst>
              <a:ext uri="{FF2B5EF4-FFF2-40B4-BE49-F238E27FC236}">
                <a16:creationId xmlns:a16="http://schemas.microsoft.com/office/drawing/2014/main" id="{7D6595CE-E7D3-5BCF-B870-9CFA49B719AB}"/>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kern="1200" dirty="0">
                <a:solidFill>
                  <a:schemeClr val="tx1"/>
                </a:solidFill>
                <a:latin typeface="+mj-lt"/>
                <a:ea typeface="+mj-ea"/>
                <a:cs typeface="+mj-cs"/>
              </a:rPr>
              <a:t>What exactly is a ‘moral self’?  </a:t>
            </a:r>
          </a:p>
        </p:txBody>
      </p:sp>
      <p:sp>
        <p:nvSpPr>
          <p:cNvPr id="5" name="Text Placeholder 4">
            <a:extLst>
              <a:ext uri="{FF2B5EF4-FFF2-40B4-BE49-F238E27FC236}">
                <a16:creationId xmlns:a16="http://schemas.microsoft.com/office/drawing/2014/main" id="{5CC322EE-B5AB-1D74-39A7-F73A700CF58A}"/>
              </a:ext>
            </a:extLst>
          </p:cNvPr>
          <p:cNvSpPr>
            <a:spLocks noGrp="1"/>
          </p:cNvSpPr>
          <p:nvPr>
            <p:ph type="body" idx="1"/>
          </p:nvPr>
        </p:nvSpPr>
        <p:spPr>
          <a:xfrm>
            <a:off x="3315031" y="4076802"/>
            <a:ext cx="5561938" cy="1534587"/>
          </a:xfrm>
        </p:spPr>
        <p:txBody>
          <a:bodyPr vert="horz" lIns="91440" tIns="45720" rIns="91440" bIns="45720" rtlCol="0">
            <a:normAutofit/>
          </a:bodyPr>
          <a:lstStyle/>
          <a:p>
            <a:pPr algn="ctr"/>
            <a:r>
              <a:rPr lang="en-US" sz="3200" kern="1200" dirty="0">
                <a:solidFill>
                  <a:schemeClr val="tx1"/>
                </a:solidFill>
                <a:latin typeface="+mn-lt"/>
                <a:ea typeface="+mn-ea"/>
                <a:cs typeface="+mn-cs"/>
              </a:rPr>
              <a:t>A metaphysical question</a:t>
            </a:r>
          </a:p>
        </p:txBody>
      </p:sp>
      <p:sp>
        <p:nvSpPr>
          <p:cNvPr id="18" name="Arc 17">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Oval 19">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12678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lorful carved figures of humans">
            <a:extLst>
              <a:ext uri="{FF2B5EF4-FFF2-40B4-BE49-F238E27FC236}">
                <a16:creationId xmlns:a16="http://schemas.microsoft.com/office/drawing/2014/main" id="{3FA8AB30-C6C5-F187-05F2-11590C1CD833}"/>
              </a:ext>
            </a:extLst>
          </p:cNvPr>
          <p:cNvPicPr>
            <a:picLocks noChangeAspect="1"/>
          </p:cNvPicPr>
          <p:nvPr/>
        </p:nvPicPr>
        <p:blipFill>
          <a:blip r:embed="rId2"/>
          <a:srcRect l="18450" r="18217" b="-1"/>
          <a:stretch>
            <a:fillRect/>
          </a:stretch>
        </p:blipFill>
        <p:spPr>
          <a:xfrm>
            <a:off x="20" y="10"/>
            <a:ext cx="6095980" cy="6857990"/>
          </a:xfrm>
          <a:prstGeom prst="rect">
            <a:avLst/>
          </a:prstGeom>
        </p:spPr>
      </p:pic>
      <p:sp>
        <p:nvSpPr>
          <p:cNvPr id="3" name="Content Placeholder 2">
            <a:extLst>
              <a:ext uri="{FF2B5EF4-FFF2-40B4-BE49-F238E27FC236}">
                <a16:creationId xmlns:a16="http://schemas.microsoft.com/office/drawing/2014/main" id="{54DEBB85-1603-0283-C825-E1BA6D3B8128}"/>
              </a:ext>
            </a:extLst>
          </p:cNvPr>
          <p:cNvSpPr>
            <a:spLocks noGrp="1"/>
          </p:cNvSpPr>
          <p:nvPr>
            <p:ph idx="1"/>
          </p:nvPr>
        </p:nvSpPr>
        <p:spPr>
          <a:xfrm>
            <a:off x="6823878" y="300625"/>
            <a:ext cx="4950588" cy="5680683"/>
          </a:xfrm>
        </p:spPr>
        <p:txBody>
          <a:bodyPr anchor="t">
            <a:normAutofit/>
          </a:bodyPr>
          <a:lstStyle/>
          <a:p>
            <a:pPr marL="0" indent="0">
              <a:buNone/>
            </a:pPr>
            <a:r>
              <a:rPr lang="en-GB" sz="3200" dirty="0"/>
              <a:t>According to the American Psychological Association:</a:t>
            </a:r>
          </a:p>
          <a:p>
            <a:pPr>
              <a:buFont typeface="Wingdings" panose="05000000000000000000" pitchFamily="2" charset="2"/>
              <a:buChar char="§"/>
            </a:pPr>
            <a:r>
              <a:rPr lang="en-GB" sz="3200" dirty="0"/>
              <a:t> The moral self influences how individuals respond to ethical dilemmas.</a:t>
            </a:r>
          </a:p>
          <a:p>
            <a:pPr>
              <a:buFont typeface="Wingdings" panose="05000000000000000000" pitchFamily="2" charset="2"/>
              <a:buChar char="§"/>
            </a:pPr>
            <a:r>
              <a:rPr lang="en-GB" sz="3200" dirty="0"/>
              <a:t>Understanding the complexities of the moral self can lead to personal growth and to a more ethical society.</a:t>
            </a:r>
          </a:p>
          <a:p>
            <a:pPr marL="0" indent="0">
              <a:buNone/>
            </a:pPr>
            <a:endParaRPr lang="en-GB" sz="2000" dirty="0"/>
          </a:p>
        </p:txBody>
      </p:sp>
    </p:spTree>
    <p:extLst>
      <p:ext uri="{BB962C8B-B14F-4D97-AF65-F5344CB8AC3E}">
        <p14:creationId xmlns:p14="http://schemas.microsoft.com/office/powerpoint/2010/main" val="2314420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BF2B66F8-3638-AA2B-8B20-D10DB31307B4}"/>
              </a:ext>
            </a:extLst>
          </p:cNvPr>
          <p:cNvSpPr>
            <a:spLocks noGrp="1"/>
          </p:cNvSpPr>
          <p:nvPr>
            <p:ph type="title"/>
          </p:nvPr>
        </p:nvSpPr>
        <p:spPr>
          <a:xfrm>
            <a:off x="3447378" y="2301962"/>
            <a:ext cx="5561938" cy="2513516"/>
          </a:xfrm>
        </p:spPr>
        <p:txBody>
          <a:bodyPr vert="horz" lIns="91440" tIns="45720" rIns="91440" bIns="45720" rtlCol="0" anchor="b">
            <a:normAutofit fontScale="90000"/>
          </a:bodyPr>
          <a:lstStyle/>
          <a:p>
            <a:pPr algn="ctr"/>
            <a:r>
              <a:rPr lang="en-US" sz="5600" kern="1200" dirty="0">
                <a:solidFill>
                  <a:schemeClr val="tx1"/>
                </a:solidFill>
                <a:latin typeface="+mj-lt"/>
                <a:ea typeface="+mj-ea"/>
                <a:cs typeface="+mj-cs"/>
              </a:rPr>
              <a:t>How can we know what </a:t>
            </a:r>
            <a:r>
              <a:rPr lang="en-US" sz="5600" dirty="0"/>
              <a:t>a</a:t>
            </a:r>
            <a:r>
              <a:rPr lang="en-US" sz="5600" kern="1200" dirty="0">
                <a:solidFill>
                  <a:schemeClr val="tx1"/>
                </a:solidFill>
                <a:latin typeface="+mj-lt"/>
                <a:ea typeface="+mj-ea"/>
                <a:cs typeface="+mj-cs"/>
              </a:rPr>
              <a:t> moral self is?</a:t>
            </a:r>
            <a:br>
              <a:rPr lang="en-US" sz="5600" kern="1200" dirty="0">
                <a:solidFill>
                  <a:schemeClr val="tx1"/>
                </a:solidFill>
                <a:latin typeface="+mj-lt"/>
                <a:ea typeface="+mj-ea"/>
                <a:cs typeface="+mj-cs"/>
              </a:rPr>
            </a:br>
            <a:endParaRPr lang="en-US" sz="5600"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139888E7-96AB-545E-2DB4-1A6F2E42B665}"/>
              </a:ext>
            </a:extLst>
          </p:cNvPr>
          <p:cNvSpPr>
            <a:spLocks noGrp="1"/>
          </p:cNvSpPr>
          <p:nvPr>
            <p:ph type="body" idx="1"/>
          </p:nvPr>
        </p:nvSpPr>
        <p:spPr>
          <a:xfrm>
            <a:off x="3315031" y="4076802"/>
            <a:ext cx="5561938" cy="1534587"/>
          </a:xfrm>
        </p:spPr>
        <p:txBody>
          <a:bodyPr vert="horz" lIns="91440" tIns="45720" rIns="91440" bIns="45720" rtlCol="0">
            <a:normAutofit/>
          </a:bodyPr>
          <a:lstStyle/>
          <a:p>
            <a:pPr algn="ctr"/>
            <a:endParaRPr lang="en-US" kern="1200" dirty="0">
              <a:solidFill>
                <a:schemeClr val="tx1"/>
              </a:solidFill>
              <a:latin typeface="+mn-lt"/>
              <a:ea typeface="+mn-ea"/>
              <a:cs typeface="+mn-cs"/>
            </a:endParaRPr>
          </a:p>
          <a:p>
            <a:pPr algn="ctr"/>
            <a:endParaRPr lang="en-US" kern="1200" dirty="0">
              <a:solidFill>
                <a:schemeClr val="tx1"/>
              </a:solidFill>
              <a:latin typeface="+mn-lt"/>
              <a:ea typeface="+mn-ea"/>
              <a:cs typeface="+mn-cs"/>
            </a:endParaRPr>
          </a:p>
          <a:p>
            <a:pPr algn="ctr"/>
            <a:endParaRPr lang="en-US" kern="1200" dirty="0">
              <a:solidFill>
                <a:schemeClr val="tx1"/>
              </a:solidFill>
              <a:latin typeface="+mn-lt"/>
              <a:ea typeface="+mn-ea"/>
              <a:cs typeface="+mn-cs"/>
            </a:endParaRP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02076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72087E1-2233-E92D-BB46-96DDD0ECDA65}"/>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Know thyself</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6DA2E89-8BC2-3E02-5F48-2D4F628D62B2}"/>
              </a:ext>
            </a:extLst>
          </p:cNvPr>
          <p:cNvSpPr>
            <a:spLocks noGrp="1"/>
          </p:cNvSpPr>
          <p:nvPr>
            <p:ph idx="1"/>
          </p:nvPr>
        </p:nvSpPr>
        <p:spPr>
          <a:xfrm>
            <a:off x="4167272" y="319088"/>
            <a:ext cx="7319576" cy="6629400"/>
          </a:xfrm>
        </p:spPr>
        <p:txBody>
          <a:bodyPr anchor="ctr">
            <a:normAutofit/>
          </a:bodyPr>
          <a:lstStyle/>
          <a:p>
            <a:pPr marL="0" indent="0">
              <a:buNone/>
            </a:pPr>
            <a:r>
              <a:rPr lang="en-GB" dirty="0"/>
              <a:t>The saying is usually attributed to Socrates (c. 470-399BC) and is the subject of on-going philosophical debate. It raises questions about:</a:t>
            </a:r>
          </a:p>
          <a:p>
            <a:pPr>
              <a:buFont typeface="Wingdings" panose="05000000000000000000" pitchFamily="2" charset="2"/>
              <a:buChar char="Ø"/>
            </a:pPr>
            <a:r>
              <a:rPr lang="en-GB" dirty="0"/>
              <a:t>what is meant, implied, or suggested by ‘know’ and ‘self’?</a:t>
            </a:r>
          </a:p>
          <a:p>
            <a:pPr>
              <a:buFont typeface="Wingdings" panose="05000000000000000000" pitchFamily="2" charset="2"/>
              <a:buChar char="Ø"/>
            </a:pPr>
            <a:r>
              <a:rPr lang="en-GB" dirty="0"/>
              <a:t>what (if anything) is the essential nature of ‘self’? What distinguishes the ‘self’ from the ‘moral self’?</a:t>
            </a:r>
          </a:p>
          <a:p>
            <a:pPr>
              <a:buFont typeface="Wingdings" panose="05000000000000000000" pitchFamily="2" charset="2"/>
              <a:buChar char="Ø"/>
            </a:pPr>
            <a:r>
              <a:rPr lang="en-GB" dirty="0"/>
              <a:t>why attempt to know thyself? </a:t>
            </a:r>
          </a:p>
          <a:p>
            <a:pPr marL="0" indent="0">
              <a:buNone/>
            </a:pPr>
            <a:endParaRPr lang="en-GB" dirty="0"/>
          </a:p>
          <a:p>
            <a:endParaRPr lang="en-GB" sz="2200" dirty="0"/>
          </a:p>
        </p:txBody>
      </p:sp>
    </p:spTree>
    <p:extLst>
      <p:ext uri="{BB962C8B-B14F-4D97-AF65-F5344CB8AC3E}">
        <p14:creationId xmlns:p14="http://schemas.microsoft.com/office/powerpoint/2010/main" val="2842849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616EE-857B-9414-6C93-01C305FB7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B149CF-C52A-3A5E-EA3D-6AEA67B67F73}"/>
              </a:ext>
            </a:extLst>
          </p:cNvPr>
          <p:cNvSpPr>
            <a:spLocks noGrp="1"/>
          </p:cNvSpPr>
          <p:nvPr>
            <p:ph type="title"/>
          </p:nvPr>
        </p:nvSpPr>
        <p:spPr/>
        <p:txBody>
          <a:bodyPr/>
          <a:lstStyle/>
          <a:p>
            <a:br>
              <a:rPr lang="en-GB" dirty="0"/>
            </a:br>
            <a:endParaRPr lang="en-GB" dirty="0"/>
          </a:p>
        </p:txBody>
      </p:sp>
      <p:sp>
        <p:nvSpPr>
          <p:cNvPr id="3" name="Content Placeholder 2">
            <a:extLst>
              <a:ext uri="{FF2B5EF4-FFF2-40B4-BE49-F238E27FC236}">
                <a16:creationId xmlns:a16="http://schemas.microsoft.com/office/drawing/2014/main" id="{A419BC35-BFC7-2B84-4D58-9579815EF01F}"/>
              </a:ext>
            </a:extLst>
          </p:cNvPr>
          <p:cNvSpPr>
            <a:spLocks noGrp="1"/>
          </p:cNvSpPr>
          <p:nvPr>
            <p:ph sz="half" idx="1"/>
          </p:nvPr>
        </p:nvSpPr>
        <p:spPr/>
        <p:txBody>
          <a:bodyPr>
            <a:normAutofit/>
          </a:bodyPr>
          <a:lstStyle/>
          <a:p>
            <a:pPr marL="0" indent="0">
              <a:buNone/>
            </a:pPr>
            <a:endParaRPr lang="en-GB" dirty="0"/>
          </a:p>
          <a:p>
            <a:pPr marL="0" indent="0">
              <a:buNone/>
            </a:pPr>
            <a:r>
              <a:rPr lang="en-GB" sz="3200" dirty="0"/>
              <a:t>“Philosophy is a battle against the bewitchment of our intelligence by means of language” (Wittgenstein, </a:t>
            </a:r>
            <a:r>
              <a:rPr lang="en-GB" sz="3200" i="1" dirty="0"/>
              <a:t>Philosophical Investigations</a:t>
            </a:r>
            <a:r>
              <a:rPr lang="en-GB" sz="3200" dirty="0"/>
              <a:t> 109)</a:t>
            </a:r>
          </a:p>
          <a:p>
            <a:pPr marL="0" indent="0">
              <a:buNone/>
            </a:pPr>
            <a:endParaRPr lang="en-GB" sz="3200" dirty="0"/>
          </a:p>
          <a:p>
            <a:pPr marL="0" indent="0">
              <a:buNone/>
            </a:pPr>
            <a:endParaRPr lang="en-GB" dirty="0"/>
          </a:p>
          <a:p>
            <a:pPr marL="0" indent="0">
              <a:buNone/>
            </a:pPr>
            <a:endParaRPr lang="en-GB" dirty="0"/>
          </a:p>
        </p:txBody>
      </p:sp>
      <p:pic>
        <p:nvPicPr>
          <p:cNvPr id="6" name="Content Placeholder 5" descr="A person in a suit&#10;&#10;AI-generated content may be incorrect.">
            <a:extLst>
              <a:ext uri="{FF2B5EF4-FFF2-40B4-BE49-F238E27FC236}">
                <a16:creationId xmlns:a16="http://schemas.microsoft.com/office/drawing/2014/main" id="{20FF85BF-4EE1-97FA-6808-BBF3DB09129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48650" y="734044"/>
            <a:ext cx="5181600" cy="5181600"/>
          </a:xfrm>
        </p:spPr>
      </p:pic>
      <p:sp>
        <p:nvSpPr>
          <p:cNvPr id="7" name="TextBox 6">
            <a:extLst>
              <a:ext uri="{FF2B5EF4-FFF2-40B4-BE49-F238E27FC236}">
                <a16:creationId xmlns:a16="http://schemas.microsoft.com/office/drawing/2014/main" id="{4CCE2E2D-2B48-93AC-E481-4A537F557A35}"/>
              </a:ext>
            </a:extLst>
          </p:cNvPr>
          <p:cNvSpPr txBox="1"/>
          <p:nvPr/>
        </p:nvSpPr>
        <p:spPr>
          <a:xfrm>
            <a:off x="8021676" y="6123956"/>
            <a:ext cx="3332123" cy="707886"/>
          </a:xfrm>
          <a:prstGeom prst="rect">
            <a:avLst/>
          </a:prstGeom>
          <a:noFill/>
        </p:spPr>
        <p:txBody>
          <a:bodyPr wrap="square" rtlCol="0">
            <a:spAutoFit/>
          </a:bodyPr>
          <a:lstStyle/>
          <a:p>
            <a:r>
              <a:rPr lang="en-GB" sz="4000" dirty="0"/>
              <a:t>1889-1951</a:t>
            </a:r>
          </a:p>
        </p:txBody>
      </p:sp>
    </p:spTree>
    <p:extLst>
      <p:ext uri="{BB962C8B-B14F-4D97-AF65-F5344CB8AC3E}">
        <p14:creationId xmlns:p14="http://schemas.microsoft.com/office/powerpoint/2010/main" val="2649296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03127-10F7-C3A0-5CB9-B7F8CDC54F03}"/>
              </a:ext>
            </a:extLst>
          </p:cNvPr>
          <p:cNvSpPr>
            <a:spLocks noGrp="1"/>
          </p:cNvSpPr>
          <p:nvPr>
            <p:ph type="title"/>
          </p:nvPr>
        </p:nvSpPr>
        <p:spPr/>
        <p:txBody>
          <a:bodyPr/>
          <a:lstStyle/>
          <a:p>
            <a:r>
              <a:rPr lang="en-GB" dirty="0">
                <a:solidFill>
                  <a:srgbClr val="0070C0"/>
                </a:solidFill>
              </a:rPr>
              <a:t>The Hard Problem of Philosophy</a:t>
            </a:r>
          </a:p>
        </p:txBody>
      </p:sp>
      <p:sp>
        <p:nvSpPr>
          <p:cNvPr id="3" name="Content Placeholder 2">
            <a:extLst>
              <a:ext uri="{FF2B5EF4-FFF2-40B4-BE49-F238E27FC236}">
                <a16:creationId xmlns:a16="http://schemas.microsoft.com/office/drawing/2014/main" id="{9E1BB70A-C901-5066-49DD-67068C5D7288}"/>
              </a:ext>
            </a:extLst>
          </p:cNvPr>
          <p:cNvSpPr>
            <a:spLocks noGrp="1"/>
          </p:cNvSpPr>
          <p:nvPr>
            <p:ph idx="1"/>
          </p:nvPr>
        </p:nvSpPr>
        <p:spPr>
          <a:xfrm>
            <a:off x="838200" y="1825624"/>
            <a:ext cx="10515600" cy="4940935"/>
          </a:xfrm>
        </p:spPr>
        <p:txBody>
          <a:bodyPr>
            <a:normAutofit/>
          </a:bodyPr>
          <a:lstStyle/>
          <a:p>
            <a:pPr marL="0" indent="0">
              <a:buNone/>
            </a:pPr>
            <a:r>
              <a:rPr lang="en-GB" sz="3600" dirty="0"/>
              <a:t>When doing philosophy, the use of words is inevitable.</a:t>
            </a:r>
          </a:p>
          <a:p>
            <a:pPr marL="0" indent="0">
              <a:buNone/>
            </a:pPr>
            <a:r>
              <a:rPr lang="en-GB" sz="3600" dirty="0"/>
              <a:t>Most words are ambiguous</a:t>
            </a:r>
          </a:p>
          <a:p>
            <a:pPr marL="0" indent="0">
              <a:buNone/>
            </a:pPr>
            <a:r>
              <a:rPr lang="en-GB" sz="3600" dirty="0"/>
              <a:t>No consensus on precisely what the word ‘self’ </a:t>
            </a:r>
            <a:r>
              <a:rPr lang="en-GB" sz="3600" i="1" dirty="0"/>
              <a:t>means </a:t>
            </a:r>
            <a:r>
              <a:rPr lang="en-GB" sz="3600" dirty="0"/>
              <a:t>when we talk of self</a:t>
            </a:r>
          </a:p>
          <a:p>
            <a:pPr marL="0" indent="0">
              <a:buNone/>
            </a:pPr>
            <a:r>
              <a:rPr lang="en-GB" sz="3600" dirty="0"/>
              <a:t>How can we understand each other unless we first agree on our understanding of the words we are using?</a:t>
            </a:r>
          </a:p>
          <a:p>
            <a:pPr marL="0" indent="0">
              <a:buNone/>
            </a:pPr>
            <a:endParaRPr lang="en-GB" sz="3600" dirty="0"/>
          </a:p>
        </p:txBody>
      </p:sp>
    </p:spTree>
    <p:extLst>
      <p:ext uri="{BB962C8B-B14F-4D97-AF65-F5344CB8AC3E}">
        <p14:creationId xmlns:p14="http://schemas.microsoft.com/office/powerpoint/2010/main" val="321835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AD82D5-97C6-767E-5EDC-2C633D6D5425}"/>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How can we understand? Methods of Philosophy</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6F78B93-212D-E5C5-40F3-BA233969E0A5}"/>
              </a:ext>
            </a:extLst>
          </p:cNvPr>
          <p:cNvSpPr>
            <a:spLocks noGrp="1"/>
          </p:cNvSpPr>
          <p:nvPr>
            <p:ph idx="1"/>
          </p:nvPr>
        </p:nvSpPr>
        <p:spPr>
          <a:xfrm>
            <a:off x="4167272" y="319088"/>
            <a:ext cx="6906491" cy="8945227"/>
          </a:xfrm>
        </p:spPr>
        <p:txBody>
          <a:bodyPr anchor="ctr">
            <a:normAutofit/>
          </a:bodyPr>
          <a:lstStyle/>
          <a:p>
            <a:r>
              <a:rPr lang="en-GB" sz="3200" dirty="0"/>
              <a:t>Conceptual clarification to identify and remove confusing,  ambiguous, and conflated terminology</a:t>
            </a:r>
          </a:p>
          <a:p>
            <a:r>
              <a:rPr lang="en-GB" sz="3200" dirty="0"/>
              <a:t>Discover and identify facts which have been ignored or ‘theorized’ away</a:t>
            </a:r>
          </a:p>
          <a:p>
            <a:r>
              <a:rPr lang="en-GB" sz="3200" dirty="0"/>
              <a:t>Expose theoretical assumptions </a:t>
            </a:r>
          </a:p>
          <a:p>
            <a:r>
              <a:rPr lang="en-GB" sz="3200" dirty="0"/>
              <a:t>Consider other interpretations </a:t>
            </a:r>
          </a:p>
          <a:p>
            <a:r>
              <a:rPr lang="en-GB" sz="3200" dirty="0"/>
              <a:t>Expose narrow-minded dogmatic thinking </a:t>
            </a:r>
          </a:p>
          <a:p>
            <a:endParaRPr lang="en-GB" sz="2600" dirty="0"/>
          </a:p>
          <a:p>
            <a:pPr marL="0" indent="0">
              <a:buNone/>
            </a:pPr>
            <a:r>
              <a:rPr lang="en-GB" sz="2600" dirty="0"/>
              <a:t>	</a:t>
            </a:r>
          </a:p>
          <a:p>
            <a:endParaRPr lang="en-GB" sz="2600" dirty="0"/>
          </a:p>
          <a:p>
            <a:endParaRPr lang="en-GB" sz="2600" dirty="0"/>
          </a:p>
          <a:p>
            <a:endParaRPr lang="en-GB" sz="2600" dirty="0"/>
          </a:p>
        </p:txBody>
      </p:sp>
    </p:spTree>
    <p:extLst>
      <p:ext uri="{BB962C8B-B14F-4D97-AF65-F5344CB8AC3E}">
        <p14:creationId xmlns:p14="http://schemas.microsoft.com/office/powerpoint/2010/main" val="2201325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BFC4E8-FD28-7247-99F6-23B71BFB92D1}"/>
            </a:ext>
          </a:extLst>
        </p:cNvPr>
        <p:cNvGrpSpPr/>
        <p:nvPr/>
      </p:nvGrpSpPr>
      <p:grpSpPr>
        <a:xfrm>
          <a:off x="0" y="0"/>
          <a:ext cx="0" cy="0"/>
          <a:chOff x="0" y="0"/>
          <a:chExt cx="0" cy="0"/>
        </a:xfrm>
      </p:grpSpPr>
      <p:pic>
        <p:nvPicPr>
          <p:cNvPr id="5" name="Picture 4" descr="A pair of horses pulling a carriage&#10;&#10;AI-generated content may be incorrect.">
            <a:extLst>
              <a:ext uri="{FF2B5EF4-FFF2-40B4-BE49-F238E27FC236}">
                <a16:creationId xmlns:a16="http://schemas.microsoft.com/office/drawing/2014/main" id="{F8F01752-A83D-E5FD-AB18-58CB40109B98}"/>
              </a:ext>
            </a:extLst>
          </p:cNvPr>
          <p:cNvPicPr>
            <a:picLocks noChangeAspect="1"/>
          </p:cNvPicPr>
          <p:nvPr/>
        </p:nvPicPr>
        <p:blipFill>
          <a:blip r:embed="rId2">
            <a:extLst>
              <a:ext uri="{28A0092B-C50C-407E-A947-70E740481C1C}">
                <a14:useLocalDpi xmlns:a14="http://schemas.microsoft.com/office/drawing/2010/main" val="0"/>
              </a:ext>
            </a:extLst>
          </a:blip>
          <a:srcRect t="5702" b="10028"/>
          <a:stretch>
            <a:fillRect/>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628519-5166-F092-5719-48263F4F2149}"/>
              </a:ext>
            </a:extLst>
          </p:cNvPr>
          <p:cNvSpPr>
            <a:spLocks noGrp="1"/>
          </p:cNvSpPr>
          <p:nvPr>
            <p:ph type="title"/>
          </p:nvPr>
        </p:nvSpPr>
        <p:spPr>
          <a:xfrm>
            <a:off x="523875" y="5317240"/>
            <a:ext cx="11210925" cy="744836"/>
          </a:xfrm>
        </p:spPr>
        <p:txBody>
          <a:bodyPr>
            <a:normAutofit/>
          </a:bodyPr>
          <a:lstStyle/>
          <a:p>
            <a:pPr algn="ctr"/>
            <a:r>
              <a:rPr lang="en-GB" sz="3600" dirty="0">
                <a:solidFill>
                  <a:schemeClr val="tx1">
                    <a:lumMod val="85000"/>
                    <a:lumOff val="15000"/>
                  </a:schemeClr>
                </a:solidFill>
              </a:rPr>
              <a:t>Philosophy removes blinkers!</a:t>
            </a:r>
          </a:p>
        </p:txBody>
      </p:sp>
      <p:cxnSp>
        <p:nvCxnSpPr>
          <p:cNvPr id="16" name="Straight Connector 15">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4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c 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ED27842-BEB0-DC33-4578-E62D70D500A9}"/>
              </a:ext>
            </a:extLst>
          </p:cNvPr>
          <p:cNvSpPr>
            <a:spLocks noGrp="1"/>
          </p:cNvSpPr>
          <p:nvPr>
            <p:ph idx="1"/>
          </p:nvPr>
        </p:nvSpPr>
        <p:spPr>
          <a:xfrm>
            <a:off x="4447308" y="591344"/>
            <a:ext cx="6906491" cy="5585619"/>
          </a:xfrm>
        </p:spPr>
        <p:txBody>
          <a:bodyPr anchor="ctr">
            <a:normAutofit/>
          </a:bodyPr>
          <a:lstStyle/>
          <a:p>
            <a:pPr marL="0" indent="0">
              <a:buNone/>
            </a:pPr>
            <a:endParaRPr lang="en-GB" sz="3600" dirty="0"/>
          </a:p>
          <a:p>
            <a:pPr marL="0" indent="0">
              <a:buNone/>
            </a:pPr>
            <a:endParaRPr lang="en-GB" sz="3600" dirty="0"/>
          </a:p>
          <a:p>
            <a:pPr marL="0" indent="0">
              <a:buNone/>
            </a:pPr>
            <a:r>
              <a:rPr lang="en-GB" sz="3600" dirty="0"/>
              <a:t>Much has been said and written about ‘self’. </a:t>
            </a:r>
          </a:p>
          <a:p>
            <a:pPr marL="0" indent="0">
              <a:buNone/>
            </a:pPr>
            <a:r>
              <a:rPr lang="en-GB" sz="3600" dirty="0"/>
              <a:t>Let us not be bewitched by words and, thereby, persuaded into believing that self </a:t>
            </a:r>
            <a:r>
              <a:rPr lang="en-GB" sz="3600" i="1" dirty="0"/>
              <a:t>is</a:t>
            </a:r>
            <a:r>
              <a:rPr lang="en-GB" sz="3600" dirty="0"/>
              <a:t> something that it is not!</a:t>
            </a:r>
          </a:p>
          <a:p>
            <a:pPr marL="0" indent="0">
              <a:buNone/>
            </a:pPr>
            <a:r>
              <a:rPr lang="en-GB" sz="3600" dirty="0"/>
              <a:t>Let us not be bewitched by ‘self’!</a:t>
            </a:r>
          </a:p>
          <a:p>
            <a:pPr marL="0" indent="0">
              <a:buNone/>
            </a:pPr>
            <a:endParaRPr lang="en-GB" dirty="0"/>
          </a:p>
          <a:p>
            <a:pPr marL="0" indent="0">
              <a:buNone/>
            </a:pPr>
            <a:endParaRPr lang="en-GB" dirty="0"/>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742020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67D7C4-8BC9-4FB2-A054-3D25C4002FD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ectangle 12">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Title 3">
            <a:extLst>
              <a:ext uri="{FF2B5EF4-FFF2-40B4-BE49-F238E27FC236}">
                <a16:creationId xmlns:a16="http://schemas.microsoft.com/office/drawing/2014/main" id="{26167C22-A2FA-66BA-3251-95BE94574020}"/>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5100" kern="1200">
                <a:solidFill>
                  <a:schemeClr val="tx1"/>
                </a:solidFill>
                <a:latin typeface="+mj-lt"/>
                <a:ea typeface="+mj-ea"/>
                <a:cs typeface="+mj-cs"/>
              </a:rPr>
              <a:t>What is meant, implied, or suggested by ‘self’?</a:t>
            </a:r>
          </a:p>
        </p:txBody>
      </p:sp>
      <p:sp>
        <p:nvSpPr>
          <p:cNvPr id="17" name="Arc 16">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Oval 18">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1924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EEB8-3FA4-518E-C420-1C8F5F81EBAB}"/>
              </a:ext>
            </a:extLst>
          </p:cNvPr>
          <p:cNvSpPr>
            <a:spLocks noGrp="1"/>
          </p:cNvSpPr>
          <p:nvPr>
            <p:ph type="title"/>
          </p:nvPr>
        </p:nvSpPr>
        <p:spPr/>
        <p:txBody>
          <a:bodyPr/>
          <a:lstStyle/>
          <a:p>
            <a:r>
              <a:rPr lang="en-GB" dirty="0">
                <a:solidFill>
                  <a:srgbClr val="0070C0"/>
                </a:solidFill>
              </a:rPr>
              <a:t>Etymology of ‘Self’</a:t>
            </a:r>
          </a:p>
        </p:txBody>
      </p:sp>
      <p:sp>
        <p:nvSpPr>
          <p:cNvPr id="3" name="Content Placeholder 2">
            <a:extLst>
              <a:ext uri="{FF2B5EF4-FFF2-40B4-BE49-F238E27FC236}">
                <a16:creationId xmlns:a16="http://schemas.microsoft.com/office/drawing/2014/main" id="{19DE7638-3959-9A30-76CB-87CCD4CA8659}"/>
              </a:ext>
            </a:extLst>
          </p:cNvPr>
          <p:cNvSpPr>
            <a:spLocks noGrp="1"/>
          </p:cNvSpPr>
          <p:nvPr>
            <p:ph idx="1"/>
          </p:nvPr>
        </p:nvSpPr>
        <p:spPr/>
        <p:txBody>
          <a:bodyPr>
            <a:normAutofit lnSpcReduction="10000"/>
          </a:bodyPr>
          <a:lstStyle/>
          <a:p>
            <a:r>
              <a:rPr lang="en-GB" dirty="0"/>
              <a:t>From etymologyworld.com; accessed 5/10/2025): </a:t>
            </a:r>
          </a:p>
          <a:p>
            <a:pPr marL="0" indent="0">
              <a:buNone/>
            </a:pPr>
            <a:r>
              <a:rPr lang="en-GB" dirty="0"/>
              <a:t>The word "self" has its roots in the Proto-Indo-European root *</a:t>
            </a:r>
            <a:r>
              <a:rPr lang="en-GB" dirty="0" err="1"/>
              <a:t>swe</a:t>
            </a:r>
            <a:r>
              <a:rPr lang="en-GB" dirty="0"/>
              <a:t>-, which means </a:t>
            </a:r>
            <a:r>
              <a:rPr lang="en-GB" b="1" dirty="0">
                <a:solidFill>
                  <a:srgbClr val="7030A0"/>
                </a:solidFill>
              </a:rPr>
              <a:t>"to breathe." </a:t>
            </a:r>
          </a:p>
          <a:p>
            <a:r>
              <a:rPr lang="en-GB" dirty="0"/>
              <a:t>From etymonline.com (accessed 5/10/2025)</a:t>
            </a:r>
          </a:p>
          <a:p>
            <a:pPr marL="0" indent="0">
              <a:buNone/>
            </a:pPr>
            <a:r>
              <a:rPr lang="en-GB" dirty="0"/>
              <a:t>The earliest known use of the English term ‘self’ is in the 9</a:t>
            </a:r>
            <a:r>
              <a:rPr lang="en-GB" baseline="30000" dirty="0"/>
              <a:t>th</a:t>
            </a:r>
            <a:r>
              <a:rPr lang="en-GB" dirty="0"/>
              <a:t> Century, where it meant ‘one’s own person or identity’. </a:t>
            </a:r>
          </a:p>
          <a:p>
            <a:pPr marL="0" indent="0">
              <a:buNone/>
            </a:pPr>
            <a:r>
              <a:rPr lang="en-GB" dirty="0"/>
              <a:t>As a noun from c. 1200 as "the person or thing previously specified;" early 14c. as "a person in relation to that same person." </a:t>
            </a:r>
          </a:p>
          <a:p>
            <a:pPr marL="0" indent="0">
              <a:buNone/>
            </a:pPr>
            <a:r>
              <a:rPr lang="en-GB" dirty="0"/>
              <a:t>The meaning of ‘self’ has expanded over time to include concepts like the ‘inner self’ and </a:t>
            </a:r>
            <a:r>
              <a:rPr lang="en-GB" b="1" dirty="0">
                <a:solidFill>
                  <a:schemeClr val="accent5">
                    <a:lumMod val="75000"/>
                  </a:schemeClr>
                </a:solidFill>
              </a:rPr>
              <a:t>personal identity</a:t>
            </a:r>
            <a:r>
              <a:rPr lang="en-GB" dirty="0"/>
              <a:t>.</a:t>
            </a:r>
          </a:p>
          <a:p>
            <a:endParaRPr lang="en-GB" dirty="0"/>
          </a:p>
        </p:txBody>
      </p:sp>
    </p:spTree>
    <p:extLst>
      <p:ext uri="{BB962C8B-B14F-4D97-AF65-F5344CB8AC3E}">
        <p14:creationId xmlns:p14="http://schemas.microsoft.com/office/powerpoint/2010/main" val="3843252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84E2865-5B49-DD34-D08E-D3AA7630ACAE}"/>
              </a:ext>
            </a:extLst>
          </p:cNvPr>
          <p:cNvSpPr>
            <a:spLocks noGrp="1"/>
          </p:cNvSpPr>
          <p:nvPr>
            <p:ph type="title"/>
          </p:nvPr>
        </p:nvSpPr>
        <p:spPr>
          <a:xfrm>
            <a:off x="686834" y="1153572"/>
            <a:ext cx="3200400" cy="4461163"/>
          </a:xfrm>
        </p:spPr>
        <p:txBody>
          <a:bodyPr>
            <a:normAutofit/>
          </a:bodyPr>
          <a:lstStyle/>
          <a:p>
            <a:r>
              <a:rPr lang="en-GB" sz="3100" dirty="0">
                <a:solidFill>
                  <a:srgbClr val="FFFFFF"/>
                </a:solidFill>
              </a:rPr>
              <a:t>Denotation    		</a:t>
            </a:r>
            <a:br>
              <a:rPr lang="en-GB" sz="3100" dirty="0">
                <a:solidFill>
                  <a:srgbClr val="FFFFFF"/>
                </a:solidFill>
              </a:rPr>
            </a:br>
            <a:r>
              <a:rPr lang="en-GB" sz="3100" dirty="0">
                <a:solidFill>
                  <a:srgbClr val="FFFFFF"/>
                </a:solidFill>
              </a:rPr>
              <a:t>versus 			</a:t>
            </a:r>
            <a:br>
              <a:rPr lang="en-GB" sz="3100" dirty="0">
                <a:solidFill>
                  <a:srgbClr val="FFFFFF"/>
                </a:solidFill>
              </a:rPr>
            </a:br>
            <a:br>
              <a:rPr lang="en-GB" sz="3100" dirty="0">
                <a:solidFill>
                  <a:srgbClr val="FFFFFF"/>
                </a:solidFill>
              </a:rPr>
            </a:br>
            <a:r>
              <a:rPr lang="en-GB" sz="3100" dirty="0">
                <a:solidFill>
                  <a:srgbClr val="FFFFFF"/>
                </a:solidFill>
              </a:rPr>
              <a:t>Connotation</a:t>
            </a:r>
            <a:br>
              <a:rPr lang="en-GB" sz="3100" dirty="0">
                <a:solidFill>
                  <a:srgbClr val="FFFFFF"/>
                </a:solidFill>
              </a:rPr>
            </a:br>
            <a:endParaRPr lang="en-GB" sz="3100" dirty="0">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BF54A6BA-DC13-78F6-FD8E-F1B497D52A65}"/>
              </a:ext>
            </a:extLst>
          </p:cNvPr>
          <p:cNvSpPr>
            <a:spLocks noGrp="1"/>
          </p:cNvSpPr>
          <p:nvPr>
            <p:ph idx="1"/>
          </p:nvPr>
        </p:nvSpPr>
        <p:spPr>
          <a:xfrm>
            <a:off x="4447308" y="591344"/>
            <a:ext cx="6906491" cy="6098214"/>
          </a:xfrm>
        </p:spPr>
        <p:txBody>
          <a:bodyPr anchor="ctr">
            <a:normAutofit lnSpcReduction="10000"/>
          </a:bodyPr>
          <a:lstStyle/>
          <a:p>
            <a:pPr marL="0" indent="0">
              <a:buNone/>
            </a:pPr>
            <a:r>
              <a:rPr lang="en-GB" dirty="0"/>
              <a:t>Oxford Dictionary of English:</a:t>
            </a:r>
          </a:p>
          <a:p>
            <a:pPr marL="0" indent="0">
              <a:buNone/>
            </a:pPr>
            <a:r>
              <a:rPr lang="en-GB" b="1" dirty="0"/>
              <a:t>Self </a:t>
            </a:r>
            <a:r>
              <a:rPr lang="en-GB" dirty="0"/>
              <a:t>(noun) a person’s essential being that distinguishes them from others, especially considered as the </a:t>
            </a:r>
            <a:r>
              <a:rPr lang="en-GB" b="1" dirty="0">
                <a:solidFill>
                  <a:srgbClr val="00B050"/>
                </a:solidFill>
              </a:rPr>
              <a:t>object of introspection </a:t>
            </a:r>
            <a:r>
              <a:rPr lang="en-GB" dirty="0"/>
              <a:t>or reflexive action </a:t>
            </a:r>
          </a:p>
          <a:p>
            <a:pPr marL="0" indent="0">
              <a:buNone/>
            </a:pPr>
            <a:endParaRPr lang="en-GB" dirty="0"/>
          </a:p>
          <a:p>
            <a:pPr marL="0" indent="0">
              <a:buNone/>
            </a:pPr>
            <a:endParaRPr lang="en-GB" dirty="0"/>
          </a:p>
          <a:p>
            <a:pPr marL="0" indent="0">
              <a:buNone/>
            </a:pPr>
            <a:r>
              <a:rPr lang="en-GB" b="1" i="1" dirty="0"/>
              <a:t>One</a:t>
            </a:r>
            <a:r>
              <a:rPr lang="en-GB" dirty="0"/>
              <a:t> way of understanding ‘object’ is ‘something that can be seen’ or ‘a thing comparable with a material or physical object’ </a:t>
            </a:r>
          </a:p>
          <a:p>
            <a:pPr marL="0" indent="0">
              <a:buNone/>
            </a:pPr>
            <a:r>
              <a:rPr lang="en-GB" b="1" i="1" dirty="0"/>
              <a:t>Alternatively</a:t>
            </a:r>
            <a:r>
              <a:rPr lang="en-GB" dirty="0"/>
              <a:t>: an imaginary thing (</a:t>
            </a:r>
            <a:r>
              <a:rPr lang="en-GB" dirty="0" err="1"/>
              <a:t>eg</a:t>
            </a:r>
            <a:r>
              <a:rPr lang="en-GB" dirty="0"/>
              <a:t> unicorn)</a:t>
            </a:r>
          </a:p>
          <a:p>
            <a:pPr marL="0" indent="0">
              <a:buNone/>
            </a:pPr>
            <a:r>
              <a:rPr lang="en-GB" dirty="0"/>
              <a:t>Introspection is not a synonym of ‘looking’.</a:t>
            </a:r>
          </a:p>
        </p:txBody>
      </p:sp>
    </p:spTree>
    <p:extLst>
      <p:ext uri="{BB962C8B-B14F-4D97-AF65-F5344CB8AC3E}">
        <p14:creationId xmlns:p14="http://schemas.microsoft.com/office/powerpoint/2010/main" val="2206935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6C09F-F889-BA1D-418C-88A742E41593}"/>
              </a:ext>
            </a:extLst>
          </p:cNvPr>
          <p:cNvSpPr>
            <a:spLocks noGrp="1"/>
          </p:cNvSpPr>
          <p:nvPr>
            <p:ph type="title"/>
          </p:nvPr>
        </p:nvSpPr>
        <p:spPr/>
        <p:txBody>
          <a:bodyPr/>
          <a:lstStyle/>
          <a:p>
            <a:r>
              <a:rPr lang="en-GB" dirty="0">
                <a:solidFill>
                  <a:srgbClr val="0070C0"/>
                </a:solidFill>
              </a:rPr>
              <a:t>Example 1 of language bewitching</a:t>
            </a:r>
          </a:p>
        </p:txBody>
      </p:sp>
      <p:sp>
        <p:nvSpPr>
          <p:cNvPr id="3" name="Content Placeholder 2">
            <a:extLst>
              <a:ext uri="{FF2B5EF4-FFF2-40B4-BE49-F238E27FC236}">
                <a16:creationId xmlns:a16="http://schemas.microsoft.com/office/drawing/2014/main" id="{E0E72665-42BC-CB10-0FA1-91FD0E75B34A}"/>
              </a:ext>
            </a:extLst>
          </p:cNvPr>
          <p:cNvSpPr>
            <a:spLocks noGrp="1"/>
          </p:cNvSpPr>
          <p:nvPr>
            <p:ph idx="1"/>
          </p:nvPr>
        </p:nvSpPr>
        <p:spPr/>
        <p:txBody>
          <a:bodyPr>
            <a:normAutofit/>
          </a:bodyPr>
          <a:lstStyle/>
          <a:p>
            <a:r>
              <a:rPr lang="en-GB" sz="3200" dirty="0"/>
              <a:t>Thyself is NOT myself (and </a:t>
            </a:r>
            <a:r>
              <a:rPr lang="en-GB" sz="3200" i="1" dirty="0"/>
              <a:t>vice versa</a:t>
            </a:r>
            <a:r>
              <a:rPr lang="en-GB" sz="3200" dirty="0"/>
              <a:t>)</a:t>
            </a:r>
          </a:p>
          <a:p>
            <a:r>
              <a:rPr lang="en-GB" sz="3200" dirty="0"/>
              <a:t>Suggests that what is mine is not yours</a:t>
            </a:r>
          </a:p>
          <a:p>
            <a:r>
              <a:rPr lang="en-GB" sz="3200" dirty="0"/>
              <a:t>Suggests that ‘self’ is a </a:t>
            </a:r>
            <a:r>
              <a:rPr lang="en-GB" sz="3200" i="1" dirty="0">
                <a:solidFill>
                  <a:srgbClr val="7030A0"/>
                </a:solidFill>
              </a:rPr>
              <a:t>property </a:t>
            </a:r>
            <a:r>
              <a:rPr lang="en-GB" sz="3200" dirty="0"/>
              <a:t>cf. my/your house, my/your spouse, my/your car</a:t>
            </a:r>
          </a:p>
          <a:p>
            <a:r>
              <a:rPr lang="en-GB" sz="3200" dirty="0"/>
              <a:t>Suggests self is distinct and separable from my body or your body. </a:t>
            </a:r>
            <a:endParaRPr lang="en-GB" sz="3200" i="1" dirty="0">
              <a:solidFill>
                <a:srgbClr val="C00000"/>
              </a:solidFill>
            </a:endParaRPr>
          </a:p>
          <a:p>
            <a:endParaRPr lang="en-GB" i="1" dirty="0">
              <a:solidFill>
                <a:srgbClr val="C00000"/>
              </a:solidFill>
            </a:endParaRPr>
          </a:p>
          <a:p>
            <a:pPr marL="0" indent="0">
              <a:buNone/>
            </a:pPr>
            <a:endParaRPr lang="en-GB" i="1" dirty="0">
              <a:solidFill>
                <a:srgbClr val="C00000"/>
              </a:solidFill>
            </a:endParaRPr>
          </a:p>
          <a:p>
            <a:pPr marL="0" indent="0">
              <a:buNone/>
            </a:pPr>
            <a:endParaRPr lang="en-GB" dirty="0"/>
          </a:p>
          <a:p>
            <a:endParaRPr lang="en-GB" dirty="0"/>
          </a:p>
          <a:p>
            <a:pPr marL="0" indent="0">
              <a:buNone/>
            </a:pPr>
            <a:endParaRPr lang="en-GB" dirty="0"/>
          </a:p>
          <a:p>
            <a:endParaRPr lang="en-GB" dirty="0"/>
          </a:p>
          <a:p>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326252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4D3B3-ACC7-DD5A-36B0-E2F38564B862}"/>
              </a:ext>
            </a:extLst>
          </p:cNvPr>
          <p:cNvSpPr>
            <a:spLocks noGrp="1"/>
          </p:cNvSpPr>
          <p:nvPr>
            <p:ph type="title"/>
          </p:nvPr>
        </p:nvSpPr>
        <p:spPr/>
        <p:txBody>
          <a:bodyPr/>
          <a:lstStyle/>
          <a:p>
            <a:r>
              <a:rPr lang="en-GB" dirty="0">
                <a:solidFill>
                  <a:srgbClr val="0070C0"/>
                </a:solidFill>
              </a:rPr>
              <a:t>Example 2 of language bewitching</a:t>
            </a:r>
          </a:p>
        </p:txBody>
      </p:sp>
      <p:sp>
        <p:nvSpPr>
          <p:cNvPr id="3" name="Content Placeholder 2">
            <a:extLst>
              <a:ext uri="{FF2B5EF4-FFF2-40B4-BE49-F238E27FC236}">
                <a16:creationId xmlns:a16="http://schemas.microsoft.com/office/drawing/2014/main" id="{D146052D-2895-96CA-B356-4322D518380F}"/>
              </a:ext>
            </a:extLst>
          </p:cNvPr>
          <p:cNvSpPr>
            <a:spLocks noGrp="1"/>
          </p:cNvSpPr>
          <p:nvPr>
            <p:ph idx="1"/>
          </p:nvPr>
        </p:nvSpPr>
        <p:spPr>
          <a:xfrm>
            <a:off x="838200" y="1825624"/>
            <a:ext cx="10515600" cy="5032375"/>
          </a:xfrm>
        </p:spPr>
        <p:txBody>
          <a:bodyPr>
            <a:normAutofit/>
          </a:bodyPr>
          <a:lstStyle/>
          <a:p>
            <a:pPr marL="0" indent="0">
              <a:buNone/>
            </a:pPr>
            <a:r>
              <a:rPr lang="en-GB" sz="3200" dirty="0"/>
              <a:t>There are some philosophers who imagine we are every moment intimately conscious of what we call our </a:t>
            </a:r>
            <a:r>
              <a:rPr lang="en-GB" sz="3200" i="1" dirty="0"/>
              <a:t>self</a:t>
            </a:r>
            <a:r>
              <a:rPr lang="en-GB" sz="3200" dirty="0"/>
              <a:t> … For my part, when I enter intimately into what I call </a:t>
            </a:r>
            <a:r>
              <a:rPr lang="en-GB" sz="3200" i="1" dirty="0"/>
              <a:t>myself,</a:t>
            </a:r>
            <a:r>
              <a:rPr lang="en-GB" sz="3200" dirty="0"/>
              <a:t> I always stumble on some particular perception or other, of heat, or cold, light or shade, love or hatred, pain or pleasure. I can never catch </a:t>
            </a:r>
            <a:r>
              <a:rPr lang="en-GB" sz="3200" i="1" dirty="0"/>
              <a:t>myself </a:t>
            </a:r>
            <a:r>
              <a:rPr lang="en-GB" sz="3200" dirty="0"/>
              <a:t>at any time without a perception and can never observe but the perception </a:t>
            </a:r>
            <a:r>
              <a:rPr lang="en-GB" dirty="0"/>
              <a:t>(David Hume, </a:t>
            </a:r>
            <a:r>
              <a:rPr lang="en-GB" i="1" dirty="0"/>
              <a:t>A Treatise on Human Nature</a:t>
            </a:r>
            <a:r>
              <a:rPr lang="en-GB" dirty="0"/>
              <a:t>)</a:t>
            </a: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2643413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black passport with gold text&#10;&#10;AI-generated content may be incorrect.">
            <a:extLst>
              <a:ext uri="{FF2B5EF4-FFF2-40B4-BE49-F238E27FC236}">
                <a16:creationId xmlns:a16="http://schemas.microsoft.com/office/drawing/2014/main" id="{7EB9C6F6-C269-917D-63AC-C6C6D3B24B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984251">
            <a:off x="4396475" y="1348955"/>
            <a:ext cx="5862855" cy="4351338"/>
          </a:xfrm>
        </p:spPr>
      </p:pic>
      <p:sp>
        <p:nvSpPr>
          <p:cNvPr id="5" name="Title 4">
            <a:extLst>
              <a:ext uri="{FF2B5EF4-FFF2-40B4-BE49-F238E27FC236}">
                <a16:creationId xmlns:a16="http://schemas.microsoft.com/office/drawing/2014/main" id="{88331F7D-442D-ABA2-ACA1-9562364FABB4}"/>
              </a:ext>
            </a:extLst>
          </p:cNvPr>
          <p:cNvSpPr>
            <a:spLocks noGrp="1"/>
          </p:cNvSpPr>
          <p:nvPr>
            <p:ph type="title"/>
          </p:nvPr>
        </p:nvSpPr>
        <p:spPr/>
        <p:txBody>
          <a:bodyPr/>
          <a:lstStyle/>
          <a:p>
            <a:r>
              <a:rPr lang="en-GB" dirty="0"/>
              <a:t>Personal identity</a:t>
            </a:r>
          </a:p>
        </p:txBody>
      </p:sp>
    </p:spTree>
    <p:extLst>
      <p:ext uri="{BB962C8B-B14F-4D97-AF65-F5344CB8AC3E}">
        <p14:creationId xmlns:p14="http://schemas.microsoft.com/office/powerpoint/2010/main" val="3005806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2D97E-60B5-48BE-C163-B44C89A06D56}"/>
              </a:ext>
            </a:extLst>
          </p:cNvPr>
          <p:cNvSpPr>
            <a:spLocks noGrp="1"/>
          </p:cNvSpPr>
          <p:nvPr>
            <p:ph type="title"/>
          </p:nvPr>
        </p:nvSpPr>
        <p:spPr/>
        <p:txBody>
          <a:bodyPr/>
          <a:lstStyle/>
          <a:p>
            <a:r>
              <a:rPr lang="en-GB" dirty="0">
                <a:solidFill>
                  <a:srgbClr val="0070C0"/>
                </a:solidFill>
              </a:rPr>
              <a:t>Self as breath</a:t>
            </a:r>
          </a:p>
        </p:txBody>
      </p:sp>
      <p:sp>
        <p:nvSpPr>
          <p:cNvPr id="4" name="Content Placeholder 3">
            <a:extLst>
              <a:ext uri="{FF2B5EF4-FFF2-40B4-BE49-F238E27FC236}">
                <a16:creationId xmlns:a16="http://schemas.microsoft.com/office/drawing/2014/main" id="{C5670B87-0418-58C7-466F-CDE02FB47B8F}"/>
              </a:ext>
            </a:extLst>
          </p:cNvPr>
          <p:cNvSpPr>
            <a:spLocks noGrp="1"/>
          </p:cNvSpPr>
          <p:nvPr>
            <p:ph idx="1"/>
          </p:nvPr>
        </p:nvSpPr>
        <p:spPr/>
        <p:txBody>
          <a:bodyPr/>
          <a:lstStyle/>
          <a:p>
            <a:r>
              <a:rPr lang="en-GB" dirty="0"/>
              <a:t>The breath of Life.</a:t>
            </a:r>
          </a:p>
          <a:p>
            <a:r>
              <a:rPr lang="en-GB" dirty="0"/>
              <a:t>Is ‘I’ a synonym of ‘breath’?</a:t>
            </a:r>
          </a:p>
          <a:p>
            <a:r>
              <a:rPr lang="en-GB" dirty="0"/>
              <a:t>I do more than just breathe! My breath doesn’t make decisions</a:t>
            </a:r>
          </a:p>
          <a:p>
            <a:r>
              <a:rPr lang="en-GB" dirty="0"/>
              <a:t>Breath is necessary for the body to live.</a:t>
            </a:r>
          </a:p>
          <a:p>
            <a:r>
              <a:rPr lang="en-GB" dirty="0"/>
              <a:t>Does breath exist independently of my body?</a:t>
            </a:r>
          </a:p>
        </p:txBody>
      </p:sp>
    </p:spTree>
    <p:extLst>
      <p:ext uri="{BB962C8B-B14F-4D97-AF65-F5344CB8AC3E}">
        <p14:creationId xmlns:p14="http://schemas.microsoft.com/office/powerpoint/2010/main" val="2877284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22ACB77-9BFA-DF29-3EB8-9FF981B80FCC}"/>
              </a:ext>
            </a:extLst>
          </p:cNvPr>
          <p:cNvSpPr>
            <a:spLocks noGrp="1"/>
          </p:cNvSpPr>
          <p:nvPr>
            <p:ph idx="1"/>
          </p:nvPr>
        </p:nvSpPr>
        <p:spPr/>
        <p:txBody>
          <a:bodyPr/>
          <a:lstStyle/>
          <a:p>
            <a:r>
              <a:rPr lang="en-GB" sz="3600" dirty="0"/>
              <a:t>We cannot know what   ‘self’ or ‘moral self’ is merely by analysing words!</a:t>
            </a:r>
          </a:p>
          <a:p>
            <a:r>
              <a:rPr lang="en-GB" sz="3600" dirty="0"/>
              <a:t>Conceptual clarification is helpful but not sufficient.</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581611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D49F-B533-6D65-D1B3-F129E6022A43}"/>
              </a:ext>
            </a:extLst>
          </p:cNvPr>
          <p:cNvSpPr>
            <a:spLocks noGrp="1"/>
          </p:cNvSpPr>
          <p:nvPr>
            <p:ph type="title"/>
          </p:nvPr>
        </p:nvSpPr>
        <p:spPr>
          <a:xfrm>
            <a:off x="1211179" y="2103437"/>
            <a:ext cx="10515600" cy="2709863"/>
          </a:xfrm>
        </p:spPr>
        <p:txBody>
          <a:bodyPr>
            <a:normAutofit/>
          </a:bodyPr>
          <a:lstStyle/>
          <a:p>
            <a:r>
              <a:rPr lang="en-GB" dirty="0"/>
              <a:t>How ‘self’ is conceptualised can have important implications for the classification and evaluation of behaviours</a:t>
            </a:r>
          </a:p>
        </p:txBody>
      </p:sp>
    </p:spTree>
    <p:extLst>
      <p:ext uri="{BB962C8B-B14F-4D97-AF65-F5344CB8AC3E}">
        <p14:creationId xmlns:p14="http://schemas.microsoft.com/office/powerpoint/2010/main" val="4201679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Title 3">
            <a:extLst>
              <a:ext uri="{FF2B5EF4-FFF2-40B4-BE49-F238E27FC236}">
                <a16:creationId xmlns:a16="http://schemas.microsoft.com/office/drawing/2014/main" id="{20FF424A-4484-2B79-D9CE-FB2EE24438F9}"/>
              </a:ext>
            </a:extLst>
          </p:cNvPr>
          <p:cNvSpPr>
            <a:spLocks noGrp="1"/>
          </p:cNvSpPr>
          <p:nvPr>
            <p:ph type="title"/>
          </p:nvPr>
        </p:nvSpPr>
        <p:spPr>
          <a:xfrm>
            <a:off x="3315031" y="2222010"/>
            <a:ext cx="5561938" cy="2513516"/>
          </a:xfrm>
        </p:spPr>
        <p:txBody>
          <a:bodyPr vert="horz" lIns="91440" tIns="45720" rIns="91440" bIns="45720" rtlCol="0" anchor="b">
            <a:normAutofit/>
          </a:bodyPr>
          <a:lstStyle/>
          <a:p>
            <a:pPr algn="ctr"/>
            <a:r>
              <a:rPr lang="en-US" sz="4200" dirty="0"/>
              <a:t>W</a:t>
            </a:r>
            <a:r>
              <a:rPr lang="en-US" sz="4200" kern="1200" dirty="0">
                <a:solidFill>
                  <a:schemeClr val="tx1"/>
                </a:solidFill>
                <a:latin typeface="+mj-lt"/>
                <a:ea typeface="+mj-ea"/>
                <a:cs typeface="+mj-cs"/>
              </a:rPr>
              <a:t>hat is the essential nature of a self</a:t>
            </a:r>
          </a:p>
        </p:txBody>
      </p:sp>
      <p:sp>
        <p:nvSpPr>
          <p:cNvPr id="18" name="Arc 17">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Oval 19">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0832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E0F7864-9AFF-21C1-D008-F282493D6187}"/>
              </a:ext>
            </a:extLst>
          </p:cNvPr>
          <p:cNvSpPr>
            <a:spLocks noGrp="1"/>
          </p:cNvSpPr>
          <p:nvPr>
            <p:ph type="title"/>
          </p:nvPr>
        </p:nvSpPr>
        <p:spPr>
          <a:xfrm>
            <a:off x="838200" y="365125"/>
            <a:ext cx="10515600" cy="1325563"/>
          </a:xfrm>
        </p:spPr>
        <p:txBody>
          <a:bodyPr>
            <a:normAutofit/>
          </a:bodyPr>
          <a:lstStyle/>
          <a:p>
            <a:r>
              <a:rPr lang="en-GB" dirty="0"/>
              <a:t>Aristotle – what is …?</a:t>
            </a:r>
          </a:p>
        </p:txBody>
      </p:sp>
      <p:graphicFrame>
        <p:nvGraphicFramePr>
          <p:cNvPr id="5" name="Content Placeholder 2">
            <a:extLst>
              <a:ext uri="{FF2B5EF4-FFF2-40B4-BE49-F238E27FC236}">
                <a16:creationId xmlns:a16="http://schemas.microsoft.com/office/drawing/2014/main" id="{70A3E44F-EEBB-2154-2AC4-8920006E589E}"/>
              </a:ext>
            </a:extLst>
          </p:cNvPr>
          <p:cNvGraphicFramePr>
            <a:graphicFrameLocks noGrp="1"/>
          </p:cNvGraphicFramePr>
          <p:nvPr>
            <p:ph idx="1"/>
            <p:extLst>
              <p:ext uri="{D42A27DB-BD31-4B8C-83A1-F6EECF244321}">
                <p14:modId xmlns:p14="http://schemas.microsoft.com/office/powerpoint/2010/main" val="3487671733"/>
              </p:ext>
            </p:extLst>
          </p:nvPr>
        </p:nvGraphicFramePr>
        <p:xfrm>
          <a:off x="450937" y="1465544"/>
          <a:ext cx="11436263" cy="5392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7680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5F71-4FE2-AFC7-82DD-E1D39AD0B78C}"/>
              </a:ext>
            </a:extLst>
          </p:cNvPr>
          <p:cNvSpPr>
            <a:spLocks noGrp="1"/>
          </p:cNvSpPr>
          <p:nvPr>
            <p:ph type="title"/>
          </p:nvPr>
        </p:nvSpPr>
        <p:spPr/>
        <p:txBody>
          <a:bodyPr/>
          <a:lstStyle/>
          <a:p>
            <a:r>
              <a:rPr lang="en-GB" dirty="0">
                <a:solidFill>
                  <a:srgbClr val="0070C0"/>
                </a:solidFill>
              </a:rPr>
              <a:t>Aristotle’s Hylomorphism</a:t>
            </a:r>
          </a:p>
        </p:txBody>
      </p:sp>
      <p:sp>
        <p:nvSpPr>
          <p:cNvPr id="3" name="Content Placeholder 2">
            <a:extLst>
              <a:ext uri="{FF2B5EF4-FFF2-40B4-BE49-F238E27FC236}">
                <a16:creationId xmlns:a16="http://schemas.microsoft.com/office/drawing/2014/main" id="{4D1F8DE5-E0DC-A086-92A3-8226CBB72B34}"/>
              </a:ext>
            </a:extLst>
          </p:cNvPr>
          <p:cNvSpPr>
            <a:spLocks noGrp="1"/>
          </p:cNvSpPr>
          <p:nvPr>
            <p:ph idx="1"/>
          </p:nvPr>
        </p:nvSpPr>
        <p:spPr/>
        <p:txBody>
          <a:bodyPr/>
          <a:lstStyle/>
          <a:p>
            <a:pPr marL="0" indent="0">
              <a:buNone/>
            </a:pPr>
            <a:r>
              <a:rPr lang="en-GB" sz="3600" dirty="0"/>
              <a:t>The form of a human is that which makes it a human being and capable of carrying out its</a:t>
            </a:r>
            <a:r>
              <a:rPr lang="en-GB" sz="3600" b="1" dirty="0">
                <a:solidFill>
                  <a:srgbClr val="CC0066"/>
                </a:solidFill>
              </a:rPr>
              <a:t> function</a:t>
            </a:r>
            <a:r>
              <a:rPr lang="en-GB" sz="3600" dirty="0"/>
              <a:t>.</a:t>
            </a:r>
          </a:p>
          <a:p>
            <a:pPr marL="0" indent="0">
              <a:buNone/>
            </a:pPr>
            <a:endParaRPr lang="en-GB" dirty="0"/>
          </a:p>
          <a:p>
            <a:endParaRPr lang="en-GB" dirty="0"/>
          </a:p>
        </p:txBody>
      </p:sp>
    </p:spTree>
    <p:extLst>
      <p:ext uri="{BB962C8B-B14F-4D97-AF65-F5344CB8AC3E}">
        <p14:creationId xmlns:p14="http://schemas.microsoft.com/office/powerpoint/2010/main" val="24309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6BDA3-7B7F-022C-D155-5E36C8C4CF96}"/>
              </a:ext>
            </a:extLst>
          </p:cNvPr>
          <p:cNvSpPr>
            <a:spLocks noGrp="1"/>
          </p:cNvSpPr>
          <p:nvPr>
            <p:ph type="title"/>
          </p:nvPr>
        </p:nvSpPr>
        <p:spPr/>
        <p:txBody>
          <a:bodyPr/>
          <a:lstStyle/>
          <a:p>
            <a:r>
              <a:rPr lang="en-GB" dirty="0">
                <a:solidFill>
                  <a:srgbClr val="0070C0"/>
                </a:solidFill>
              </a:rPr>
              <a:t>What is the function of a human being? </a:t>
            </a:r>
          </a:p>
        </p:txBody>
      </p:sp>
      <p:sp>
        <p:nvSpPr>
          <p:cNvPr id="3" name="Content Placeholder 2">
            <a:extLst>
              <a:ext uri="{FF2B5EF4-FFF2-40B4-BE49-F238E27FC236}">
                <a16:creationId xmlns:a16="http://schemas.microsoft.com/office/drawing/2014/main" id="{8C42F9BC-F2F0-8548-F2D1-C33445E7BB41}"/>
              </a:ext>
            </a:extLst>
          </p:cNvPr>
          <p:cNvSpPr>
            <a:spLocks noGrp="1"/>
          </p:cNvSpPr>
          <p:nvPr>
            <p:ph idx="1"/>
          </p:nvPr>
        </p:nvSpPr>
        <p:spPr>
          <a:xfrm>
            <a:off x="838200" y="1455822"/>
            <a:ext cx="10515600" cy="5402178"/>
          </a:xfrm>
        </p:spPr>
        <p:txBody>
          <a:bodyPr>
            <a:normAutofit/>
          </a:bodyPr>
          <a:lstStyle/>
          <a:p>
            <a:pPr marL="0" indent="0">
              <a:buNone/>
            </a:pPr>
            <a:endParaRPr lang="en-GB" dirty="0"/>
          </a:p>
          <a:p>
            <a:r>
              <a:rPr lang="en-GB" dirty="0"/>
              <a:t>None – I exist and that is all there is to it</a:t>
            </a:r>
          </a:p>
          <a:p>
            <a:r>
              <a:rPr lang="en-GB" dirty="0"/>
              <a:t>To reproduce</a:t>
            </a:r>
          </a:p>
          <a:p>
            <a:r>
              <a:rPr lang="en-GB" dirty="0"/>
              <a:t>To compete with others in the struggle for resources and mates</a:t>
            </a:r>
          </a:p>
          <a:p>
            <a:r>
              <a:rPr lang="en-GB" dirty="0"/>
              <a:t>To collaborate with others and, thereby, promote well-being for all</a:t>
            </a:r>
          </a:p>
          <a:p>
            <a:r>
              <a:rPr lang="en-GB" dirty="0"/>
              <a:t>To communicate </a:t>
            </a:r>
          </a:p>
          <a:p>
            <a:r>
              <a:rPr lang="en-GB" dirty="0"/>
              <a:t>To understand God (St Augustine) </a:t>
            </a:r>
          </a:p>
          <a:p>
            <a:r>
              <a:rPr lang="en-GB" dirty="0"/>
              <a:t>To understand myself and/or others</a:t>
            </a:r>
          </a:p>
          <a:p>
            <a:r>
              <a:rPr lang="en-GB" dirty="0"/>
              <a:t>To breathe and, thereby, contribute to carbon-oxygen exchange necessary for all life on Earth</a:t>
            </a:r>
          </a:p>
          <a:p>
            <a:endParaRPr lang="en-GB" dirty="0"/>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14959669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DCA7-991A-4B7F-C3A5-AE88B1A08DEB}"/>
              </a:ext>
            </a:extLst>
          </p:cNvPr>
          <p:cNvSpPr>
            <a:spLocks noGrp="1"/>
          </p:cNvSpPr>
          <p:nvPr>
            <p:ph type="title"/>
          </p:nvPr>
        </p:nvSpPr>
        <p:spPr/>
        <p:txBody>
          <a:bodyPr/>
          <a:lstStyle/>
          <a:p>
            <a:r>
              <a:rPr lang="en-GB" dirty="0">
                <a:solidFill>
                  <a:srgbClr val="0070C0"/>
                </a:solidFill>
              </a:rPr>
              <a:t>What is the self’s end purpose? </a:t>
            </a:r>
          </a:p>
        </p:txBody>
      </p:sp>
      <p:sp>
        <p:nvSpPr>
          <p:cNvPr id="3" name="Content Placeholder 2">
            <a:extLst>
              <a:ext uri="{FF2B5EF4-FFF2-40B4-BE49-F238E27FC236}">
                <a16:creationId xmlns:a16="http://schemas.microsoft.com/office/drawing/2014/main" id="{975BDB32-ABE5-10F0-ABEE-D6E03C6D4674}"/>
              </a:ext>
            </a:extLst>
          </p:cNvPr>
          <p:cNvSpPr>
            <a:spLocks noGrp="1"/>
          </p:cNvSpPr>
          <p:nvPr>
            <p:ph idx="1"/>
          </p:nvPr>
        </p:nvSpPr>
        <p:spPr/>
        <p:txBody>
          <a:bodyPr/>
          <a:lstStyle/>
          <a:p>
            <a:r>
              <a:rPr lang="en-GB" sz="3200" dirty="0"/>
              <a:t>To self-actualise? </a:t>
            </a:r>
          </a:p>
          <a:p>
            <a:pPr lvl="1"/>
            <a:r>
              <a:rPr lang="en-GB" sz="3200" dirty="0"/>
              <a:t>to be what it is supposed to be</a:t>
            </a:r>
          </a:p>
          <a:p>
            <a:pPr lvl="1"/>
            <a:r>
              <a:rPr lang="en-GB" sz="3200" dirty="0"/>
              <a:t>to be what I want to be (Sartre)</a:t>
            </a:r>
          </a:p>
          <a:p>
            <a:pPr lvl="1"/>
            <a:r>
              <a:rPr lang="en-GB" sz="3200" dirty="0"/>
              <a:t>To distinguish itself from others? </a:t>
            </a:r>
          </a:p>
          <a:p>
            <a:pPr marL="0" indent="0">
              <a:buNone/>
            </a:pPr>
            <a:endParaRPr lang="en-GB" dirty="0"/>
          </a:p>
          <a:p>
            <a:pPr lvl="2"/>
            <a:endParaRPr lang="en-GB" dirty="0"/>
          </a:p>
          <a:p>
            <a:pPr marL="0" indent="0">
              <a:buNone/>
            </a:pPr>
            <a:endParaRPr lang="en-GB" dirty="0"/>
          </a:p>
        </p:txBody>
      </p:sp>
    </p:spTree>
    <p:extLst>
      <p:ext uri="{BB962C8B-B14F-4D97-AF65-F5344CB8AC3E}">
        <p14:creationId xmlns:p14="http://schemas.microsoft.com/office/powerpoint/2010/main" val="2044247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14D7-5D56-F7ED-E558-8F6FBB7A78E6}"/>
              </a:ext>
            </a:extLst>
          </p:cNvPr>
          <p:cNvSpPr>
            <a:spLocks noGrp="1"/>
          </p:cNvSpPr>
          <p:nvPr>
            <p:ph type="title"/>
          </p:nvPr>
        </p:nvSpPr>
        <p:spPr/>
        <p:txBody>
          <a:bodyPr>
            <a:normAutofit fontScale="90000"/>
          </a:bodyPr>
          <a:lstStyle/>
          <a:p>
            <a:r>
              <a:rPr lang="en-GB" b="1" dirty="0">
                <a:solidFill>
                  <a:srgbClr val="0070C0"/>
                </a:solidFill>
              </a:rPr>
              <a:t>IF</a:t>
            </a:r>
            <a:r>
              <a:rPr lang="en-GB" dirty="0">
                <a:solidFill>
                  <a:srgbClr val="0070C0"/>
                </a:solidFill>
              </a:rPr>
              <a:t> my essential function is to compete, what attributes are essential? </a:t>
            </a:r>
            <a:br>
              <a:rPr lang="en-GB" dirty="0"/>
            </a:br>
            <a:endParaRPr lang="en-GB" dirty="0"/>
          </a:p>
        </p:txBody>
      </p:sp>
      <p:sp>
        <p:nvSpPr>
          <p:cNvPr id="3" name="Content Placeholder 2">
            <a:extLst>
              <a:ext uri="{FF2B5EF4-FFF2-40B4-BE49-F238E27FC236}">
                <a16:creationId xmlns:a16="http://schemas.microsoft.com/office/drawing/2014/main" id="{79DC7BC8-2DB7-3D75-6553-DAE072662D02}"/>
              </a:ext>
            </a:extLst>
          </p:cNvPr>
          <p:cNvSpPr>
            <a:spLocks noGrp="1"/>
          </p:cNvSpPr>
          <p:nvPr>
            <p:ph idx="1"/>
          </p:nvPr>
        </p:nvSpPr>
        <p:spPr>
          <a:xfrm>
            <a:off x="838200" y="1825625"/>
            <a:ext cx="10515600" cy="4887996"/>
          </a:xfrm>
        </p:spPr>
        <p:txBody>
          <a:bodyPr>
            <a:normAutofit/>
          </a:bodyPr>
          <a:lstStyle/>
          <a:p>
            <a:pPr marL="0" indent="0">
              <a:buNone/>
            </a:pPr>
            <a:r>
              <a:rPr lang="en-GB" dirty="0"/>
              <a:t>1) Physical superiority</a:t>
            </a:r>
          </a:p>
          <a:p>
            <a:pPr marL="0" indent="0">
              <a:buNone/>
            </a:pPr>
            <a:r>
              <a:rPr lang="en-GB" dirty="0"/>
              <a:t>And/or</a:t>
            </a:r>
          </a:p>
          <a:p>
            <a:pPr marL="0" indent="0">
              <a:buNone/>
            </a:pPr>
            <a:r>
              <a:rPr lang="en-GB" dirty="0"/>
              <a:t>2) Cunning (crafty, astute, calculating, sneaky, shrewd, scheming, Machiavellian, inventive, clever, resourceful)</a:t>
            </a:r>
          </a:p>
          <a:p>
            <a:pPr marL="0" indent="0">
              <a:buNone/>
            </a:pPr>
            <a:endParaRPr lang="en-GB" dirty="0"/>
          </a:p>
          <a:p>
            <a:pPr marL="0" indent="0">
              <a:buNone/>
            </a:pPr>
            <a:r>
              <a:rPr lang="en-GB" dirty="0"/>
              <a:t>If I am not physically superior, I might nonetheless outsmart you by:</a:t>
            </a:r>
          </a:p>
          <a:p>
            <a:r>
              <a:rPr lang="en-GB" dirty="0"/>
              <a:t>Convincing you that I am physically superior</a:t>
            </a:r>
          </a:p>
          <a:p>
            <a:r>
              <a:rPr lang="en-GB" dirty="0"/>
              <a:t>Recruiting the physical strength of others</a:t>
            </a:r>
          </a:p>
          <a:p>
            <a:pPr marL="0" indent="0">
              <a:buNone/>
            </a:pPr>
            <a:endParaRPr lang="en-GB" dirty="0"/>
          </a:p>
          <a:p>
            <a:endParaRPr lang="en-GB" dirty="0"/>
          </a:p>
        </p:txBody>
      </p:sp>
    </p:spTree>
    <p:extLst>
      <p:ext uri="{BB962C8B-B14F-4D97-AF65-F5344CB8AC3E}">
        <p14:creationId xmlns:p14="http://schemas.microsoft.com/office/powerpoint/2010/main" val="1313325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A7659-8A9E-C353-25CD-64367E79EF76}"/>
              </a:ext>
            </a:extLst>
          </p:cNvPr>
          <p:cNvSpPr>
            <a:spLocks noGrp="1"/>
          </p:cNvSpPr>
          <p:nvPr>
            <p:ph type="title"/>
          </p:nvPr>
        </p:nvSpPr>
        <p:spPr/>
        <p:txBody>
          <a:bodyPr/>
          <a:lstStyle/>
          <a:p>
            <a:r>
              <a:rPr lang="en-GB" dirty="0">
                <a:solidFill>
                  <a:srgbClr val="0070C0"/>
                </a:solidFill>
              </a:rPr>
              <a:t>Objections</a:t>
            </a:r>
          </a:p>
        </p:txBody>
      </p:sp>
      <p:sp>
        <p:nvSpPr>
          <p:cNvPr id="3" name="Content Placeholder 2">
            <a:extLst>
              <a:ext uri="{FF2B5EF4-FFF2-40B4-BE49-F238E27FC236}">
                <a16:creationId xmlns:a16="http://schemas.microsoft.com/office/drawing/2014/main" id="{F5579907-E91B-2E24-6637-87B0BDA26F87}"/>
              </a:ext>
            </a:extLst>
          </p:cNvPr>
          <p:cNvSpPr>
            <a:spLocks noGrp="1"/>
          </p:cNvSpPr>
          <p:nvPr>
            <p:ph idx="1"/>
          </p:nvPr>
        </p:nvSpPr>
        <p:spPr/>
        <p:txBody>
          <a:bodyPr/>
          <a:lstStyle/>
          <a:p>
            <a:pPr marL="0" indent="0">
              <a:buNone/>
            </a:pPr>
            <a:r>
              <a:rPr lang="en-GB" sz="3200" dirty="0"/>
              <a:t>Is  the correct way to conceptualise Life as a game of winners and losers? </a:t>
            </a:r>
          </a:p>
          <a:p>
            <a:pPr marL="0" indent="0">
              <a:buNone/>
            </a:pPr>
            <a:r>
              <a:rPr lang="en-GB" sz="3200" dirty="0"/>
              <a:t>Is ‘winning a game’ synonymous with ‘superiority’?</a:t>
            </a:r>
          </a:p>
          <a:p>
            <a:pPr marL="0" indent="0">
              <a:buNone/>
            </a:pPr>
            <a:r>
              <a:rPr lang="en-GB" sz="3200" dirty="0"/>
              <a:t>Some people behave </a:t>
            </a:r>
            <a:r>
              <a:rPr lang="en-GB" sz="3200" i="1" dirty="0"/>
              <a:t>as if </a:t>
            </a:r>
            <a:r>
              <a:rPr lang="en-GB" sz="3200" dirty="0"/>
              <a:t>they are superior to others!</a:t>
            </a:r>
          </a:p>
          <a:p>
            <a:endParaRPr lang="en-GB" dirty="0"/>
          </a:p>
        </p:txBody>
      </p:sp>
    </p:spTree>
    <p:extLst>
      <p:ext uri="{BB962C8B-B14F-4D97-AF65-F5344CB8AC3E}">
        <p14:creationId xmlns:p14="http://schemas.microsoft.com/office/powerpoint/2010/main" val="1886999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42E50-31BA-C75A-C3D4-326F30109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D72B5B-AC12-36D7-2168-1BF812D3EE57}"/>
              </a:ext>
            </a:extLst>
          </p:cNvPr>
          <p:cNvSpPr>
            <a:spLocks noGrp="1"/>
          </p:cNvSpPr>
          <p:nvPr>
            <p:ph type="title"/>
          </p:nvPr>
        </p:nvSpPr>
        <p:spPr/>
        <p:txBody>
          <a:bodyPr/>
          <a:lstStyle/>
          <a:p>
            <a:r>
              <a:rPr lang="en-GB" dirty="0">
                <a:solidFill>
                  <a:srgbClr val="0070C0"/>
                </a:solidFill>
              </a:rPr>
              <a:t>Is the essential function of a human to communicate?</a:t>
            </a:r>
          </a:p>
        </p:txBody>
      </p:sp>
      <p:sp>
        <p:nvSpPr>
          <p:cNvPr id="3" name="Content Placeholder 2">
            <a:extLst>
              <a:ext uri="{FF2B5EF4-FFF2-40B4-BE49-F238E27FC236}">
                <a16:creationId xmlns:a16="http://schemas.microsoft.com/office/drawing/2014/main" id="{552C5B31-B065-76EC-37A6-A00F6D4CDDBF}"/>
              </a:ext>
            </a:extLst>
          </p:cNvPr>
          <p:cNvSpPr>
            <a:spLocks noGrp="1"/>
          </p:cNvSpPr>
          <p:nvPr>
            <p:ph idx="1"/>
          </p:nvPr>
        </p:nvSpPr>
        <p:spPr>
          <a:xfrm>
            <a:off x="838200" y="1825624"/>
            <a:ext cx="10515600" cy="5032375"/>
          </a:xfrm>
        </p:spPr>
        <p:txBody>
          <a:bodyPr>
            <a:normAutofit/>
          </a:bodyPr>
          <a:lstStyle/>
          <a:p>
            <a:pPr marL="0" indent="0">
              <a:buNone/>
            </a:pPr>
            <a:endParaRPr lang="en-GB" dirty="0"/>
          </a:p>
          <a:p>
            <a:pPr marL="0" indent="0">
              <a:buNone/>
            </a:pPr>
            <a:r>
              <a:rPr lang="en-GB" dirty="0"/>
              <a:t>All life-forms communicate</a:t>
            </a:r>
          </a:p>
          <a:p>
            <a:pPr marL="0" indent="0">
              <a:buNone/>
            </a:pPr>
            <a:r>
              <a:rPr lang="en-GB" dirty="0"/>
              <a:t>There are numerous methods of communication</a:t>
            </a:r>
          </a:p>
          <a:p>
            <a:pPr marL="0" indent="0">
              <a:buNone/>
            </a:pPr>
            <a:r>
              <a:rPr lang="en-GB" dirty="0"/>
              <a:t>Communication of useful information: e.g. food sources, dangers</a:t>
            </a:r>
          </a:p>
          <a:p>
            <a:pPr marL="0" indent="0">
              <a:buNone/>
            </a:pPr>
            <a:r>
              <a:rPr lang="en-GB" dirty="0"/>
              <a:t>Humans sometimes disseminate misinformation or disinformation </a:t>
            </a:r>
          </a:p>
          <a:p>
            <a:pPr marL="0" indent="0">
              <a:buNone/>
            </a:pPr>
            <a:r>
              <a:rPr lang="en-GB" dirty="0"/>
              <a:t>Humans are the only species to use written language which can be disseminated globally. </a:t>
            </a:r>
          </a:p>
          <a:p>
            <a:pPr marL="0" indent="0">
              <a:buNone/>
            </a:pPr>
            <a:r>
              <a:rPr lang="en-GB" dirty="0"/>
              <a:t>Humans are the only species with legal systems (written laws) enforced by violent (or threat of) force to control the behaviour of others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923439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244FB3-D350-A639-B5A7-B87DE6AD1898}"/>
              </a:ext>
            </a:extLst>
          </p:cNvPr>
          <p:cNvSpPr>
            <a:spLocks noGrp="1"/>
          </p:cNvSpPr>
          <p:nvPr>
            <p:ph type="title"/>
          </p:nvPr>
        </p:nvSpPr>
        <p:spPr>
          <a:xfrm>
            <a:off x="572493" y="238539"/>
            <a:ext cx="11018520" cy="1434415"/>
          </a:xfrm>
        </p:spPr>
        <p:txBody>
          <a:bodyPr anchor="b">
            <a:normAutofit/>
          </a:bodyPr>
          <a:lstStyle/>
          <a:p>
            <a:r>
              <a:rPr lang="en-GB" sz="4600" dirty="0">
                <a:solidFill>
                  <a:srgbClr val="0070C0"/>
                </a:solidFill>
              </a:rPr>
              <a:t>The Legal Self</a:t>
            </a:r>
            <a:br>
              <a:rPr lang="en-GB" sz="4600" dirty="0"/>
            </a:br>
            <a:endParaRPr lang="en-GB" sz="4600" dirty="0"/>
          </a:p>
        </p:txBody>
      </p:sp>
      <p:sp>
        <p:nvSpPr>
          <p:cNvPr id="1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371B08-6C06-2FE3-991D-3AE3C6F0EF94}"/>
              </a:ext>
            </a:extLst>
          </p:cNvPr>
          <p:cNvSpPr>
            <a:spLocks noGrp="1"/>
          </p:cNvSpPr>
          <p:nvPr>
            <p:ph idx="1"/>
          </p:nvPr>
        </p:nvSpPr>
        <p:spPr>
          <a:xfrm>
            <a:off x="572493" y="2071316"/>
            <a:ext cx="6713552" cy="4119172"/>
          </a:xfrm>
        </p:spPr>
        <p:txBody>
          <a:bodyPr anchor="t">
            <a:normAutofit/>
          </a:bodyPr>
          <a:lstStyle/>
          <a:p>
            <a:pPr marL="0" indent="0">
              <a:buNone/>
            </a:pPr>
            <a:endParaRPr lang="en-GB" dirty="0"/>
          </a:p>
          <a:p>
            <a:pPr marL="0" indent="0">
              <a:buNone/>
            </a:pPr>
            <a:r>
              <a:rPr lang="en-GB" dirty="0"/>
              <a:t>The Legal self is subject to the written rules and regulations (laws) of a </a:t>
            </a:r>
            <a:r>
              <a:rPr lang="en-GB" i="1" dirty="0"/>
              <a:t>particular</a:t>
            </a:r>
            <a:r>
              <a:rPr lang="en-GB" dirty="0"/>
              <a:t> State at a</a:t>
            </a:r>
            <a:r>
              <a:rPr lang="en-GB" i="1" dirty="0"/>
              <a:t> particular </a:t>
            </a:r>
            <a:r>
              <a:rPr lang="en-GB" dirty="0"/>
              <a:t>point in time which are not freely chosen by any </a:t>
            </a:r>
            <a:r>
              <a:rPr lang="en-GB" i="1" dirty="0"/>
              <a:t>particular </a:t>
            </a:r>
            <a:r>
              <a:rPr lang="en-GB" dirty="0"/>
              <a:t> individual.</a:t>
            </a:r>
          </a:p>
          <a:p>
            <a:pPr marL="0" indent="0">
              <a:buNone/>
            </a:pPr>
            <a:endParaRPr lang="en-GB" dirty="0"/>
          </a:p>
          <a:p>
            <a:pPr marL="0" indent="0">
              <a:buNone/>
            </a:pPr>
            <a:r>
              <a:rPr lang="en-GB" dirty="0"/>
              <a:t>Legals laws are not universal (the same for everyone, in all places, at all times)</a:t>
            </a:r>
          </a:p>
          <a:p>
            <a:pPr marL="0" indent="0">
              <a:buNone/>
            </a:pPr>
            <a:endParaRPr lang="en-GB" sz="2200" dirty="0"/>
          </a:p>
        </p:txBody>
      </p:sp>
      <p:pic>
        <p:nvPicPr>
          <p:cNvPr id="7" name="Picture 6" descr="Stack of multicolored books">
            <a:extLst>
              <a:ext uri="{FF2B5EF4-FFF2-40B4-BE49-F238E27FC236}">
                <a16:creationId xmlns:a16="http://schemas.microsoft.com/office/drawing/2014/main" id="{EA10CC70-DC3C-1EDB-DD5B-72B293F2493C}"/>
              </a:ext>
            </a:extLst>
          </p:cNvPr>
          <p:cNvPicPr>
            <a:picLocks noChangeAspect="1"/>
          </p:cNvPicPr>
          <p:nvPr/>
        </p:nvPicPr>
        <p:blipFill>
          <a:blip r:embed="rId2"/>
          <a:srcRect l="32046" r="30193"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627492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635AC-8884-B410-D1D0-40DDC71780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133E39-D3EF-5432-E1B4-3B02903A3258}"/>
              </a:ext>
            </a:extLst>
          </p:cNvPr>
          <p:cNvSpPr>
            <a:spLocks noGrp="1"/>
          </p:cNvSpPr>
          <p:nvPr>
            <p:ph type="title"/>
          </p:nvPr>
        </p:nvSpPr>
        <p:spPr/>
        <p:txBody>
          <a:bodyPr/>
          <a:lstStyle/>
          <a:p>
            <a:r>
              <a:rPr lang="en-GB" dirty="0">
                <a:solidFill>
                  <a:srgbClr val="0070C0"/>
                </a:solidFill>
              </a:rPr>
              <a:t>Plurality of perspectives on moral identity</a:t>
            </a:r>
          </a:p>
        </p:txBody>
      </p:sp>
      <p:sp>
        <p:nvSpPr>
          <p:cNvPr id="3" name="Content Placeholder 2">
            <a:extLst>
              <a:ext uri="{FF2B5EF4-FFF2-40B4-BE49-F238E27FC236}">
                <a16:creationId xmlns:a16="http://schemas.microsoft.com/office/drawing/2014/main" id="{489ACD56-34AD-86F3-EA77-1A97C0CC5DCA}"/>
              </a:ext>
            </a:extLst>
          </p:cNvPr>
          <p:cNvSpPr>
            <a:spLocks noGrp="1"/>
          </p:cNvSpPr>
          <p:nvPr>
            <p:ph idx="1"/>
          </p:nvPr>
        </p:nvSpPr>
        <p:spPr/>
        <p:txBody>
          <a:bodyPr>
            <a:normAutofit lnSpcReduction="10000"/>
          </a:bodyPr>
          <a:lstStyle/>
          <a:p>
            <a:pPr marL="0" indent="0">
              <a:buNone/>
            </a:pPr>
            <a:r>
              <a:rPr lang="en-GB" sz="3200" dirty="0"/>
              <a:t>How does the idea of ‘moral self’ cohere with the reality of the ‘legal self’</a:t>
            </a:r>
          </a:p>
          <a:p>
            <a:pPr marL="0" indent="0">
              <a:buNone/>
            </a:pPr>
            <a:endParaRPr lang="en-GB" sz="3200" dirty="0"/>
          </a:p>
          <a:p>
            <a:r>
              <a:rPr lang="en-GB" sz="3200" dirty="0"/>
              <a:t>law-abiding </a:t>
            </a:r>
          </a:p>
          <a:p>
            <a:r>
              <a:rPr lang="en-GB" sz="3200" dirty="0"/>
              <a:t>fair and just </a:t>
            </a:r>
          </a:p>
          <a:p>
            <a:r>
              <a:rPr lang="en-GB" sz="3200" dirty="0"/>
              <a:t>loyal and dutiful</a:t>
            </a:r>
          </a:p>
          <a:p>
            <a:r>
              <a:rPr lang="en-GB" sz="3200" dirty="0"/>
              <a:t>self-sacrificing </a:t>
            </a:r>
          </a:p>
          <a:p>
            <a:r>
              <a:rPr lang="en-GB" sz="3200" dirty="0"/>
              <a:t>compassionate and helpful </a:t>
            </a:r>
          </a:p>
          <a:p>
            <a:pPr marL="0" indent="0">
              <a:buNone/>
            </a:pPr>
            <a:endParaRPr lang="en-GB" sz="3200" dirty="0"/>
          </a:p>
          <a:p>
            <a:pPr marL="0" indent="0">
              <a:buNone/>
            </a:pPr>
            <a:endParaRPr lang="en-GB" sz="3200" dirty="0"/>
          </a:p>
        </p:txBody>
      </p:sp>
    </p:spTree>
    <p:extLst>
      <p:ext uri="{BB962C8B-B14F-4D97-AF65-F5344CB8AC3E}">
        <p14:creationId xmlns:p14="http://schemas.microsoft.com/office/powerpoint/2010/main" val="14880069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A5A488AF-F4F2-9F82-327B-A5580EB26A3B}"/>
              </a:ext>
            </a:extLst>
          </p:cNvPr>
          <p:cNvSpPr>
            <a:spLocks noGrp="1"/>
          </p:cNvSpPr>
          <p:nvPr>
            <p:ph type="title"/>
          </p:nvPr>
        </p:nvSpPr>
        <p:spPr>
          <a:xfrm>
            <a:off x="2558716" y="955309"/>
            <a:ext cx="7074568" cy="2898975"/>
          </a:xfrm>
        </p:spPr>
        <p:txBody>
          <a:bodyPr vert="horz" lIns="91440" tIns="45720" rIns="91440" bIns="45720" rtlCol="0" anchor="b">
            <a:normAutofit/>
          </a:bodyPr>
          <a:lstStyle/>
          <a:p>
            <a:pPr algn="ctr"/>
            <a:r>
              <a:rPr lang="en-US" sz="6600" kern="1200" dirty="0">
                <a:solidFill>
                  <a:srgbClr val="FFFFFF"/>
                </a:solidFill>
                <a:latin typeface="+mj-lt"/>
                <a:ea typeface="+mj-ea"/>
                <a:cs typeface="+mj-cs"/>
              </a:rPr>
              <a:t>Where do you put your faith?</a:t>
            </a:r>
          </a:p>
        </p:txBody>
      </p:sp>
      <p:sp>
        <p:nvSpPr>
          <p:cNvPr id="3" name="Text Placeholder 2">
            <a:extLst>
              <a:ext uri="{FF2B5EF4-FFF2-40B4-BE49-F238E27FC236}">
                <a16:creationId xmlns:a16="http://schemas.microsoft.com/office/drawing/2014/main" id="{523572DB-683E-E495-56F3-72AFFC21F0E6}"/>
              </a:ext>
            </a:extLst>
          </p:cNvPr>
          <p:cNvSpPr>
            <a:spLocks noGrp="1"/>
          </p:cNvSpPr>
          <p:nvPr>
            <p:ph type="body" idx="1"/>
          </p:nvPr>
        </p:nvSpPr>
        <p:spPr>
          <a:xfrm>
            <a:off x="2634916" y="4533813"/>
            <a:ext cx="6930189" cy="938463"/>
          </a:xfrm>
        </p:spPr>
        <p:txBody>
          <a:bodyPr vert="horz" lIns="91440" tIns="45720" rIns="91440" bIns="45720" rtlCol="0">
            <a:normAutofit/>
          </a:bodyPr>
          <a:lstStyle/>
          <a:p>
            <a:pPr algn="ctr"/>
            <a:endParaRPr lang="en-US" sz="2400" kern="1200">
              <a:solidFill>
                <a:srgbClr val="FFFFFF"/>
              </a:solidFill>
              <a:latin typeface="+mn-lt"/>
              <a:ea typeface="+mn-ea"/>
              <a:cs typeface="+mn-cs"/>
            </a:endParaRPr>
          </a:p>
        </p:txBody>
      </p:sp>
      <p:sp>
        <p:nvSpPr>
          <p:cNvPr id="16"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3047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AF0FED-4C12-C925-7131-130275FF14CA}"/>
              </a:ext>
            </a:extLst>
          </p:cNvPr>
          <p:cNvSpPr>
            <a:spLocks noGrp="1"/>
          </p:cNvSpPr>
          <p:nvPr>
            <p:ph idx="1"/>
          </p:nvPr>
        </p:nvSpPr>
        <p:spPr>
          <a:xfrm>
            <a:off x="838200" y="596900"/>
            <a:ext cx="10515600" cy="5580063"/>
          </a:xfrm>
        </p:spPr>
        <p:txBody>
          <a:bodyPr>
            <a:normAutofit/>
          </a:bodyPr>
          <a:lstStyle/>
          <a:p>
            <a:r>
              <a:rPr lang="en-GB" dirty="0"/>
              <a:t>In the laws of your particular land?</a:t>
            </a:r>
          </a:p>
          <a:p>
            <a:r>
              <a:rPr lang="en-GB" dirty="0"/>
              <a:t>In God’s commands?</a:t>
            </a:r>
          </a:p>
          <a:p>
            <a:r>
              <a:rPr lang="en-GB" dirty="0"/>
              <a:t>In truth?</a:t>
            </a:r>
          </a:p>
          <a:p>
            <a:r>
              <a:rPr lang="en-GB" dirty="0"/>
              <a:t>In reason?</a:t>
            </a:r>
          </a:p>
          <a:p>
            <a:endParaRPr lang="en-GB" dirty="0"/>
          </a:p>
          <a:p>
            <a:r>
              <a:rPr lang="en-GB" dirty="0"/>
              <a:t>The problem of interpretation</a:t>
            </a:r>
          </a:p>
          <a:p>
            <a:r>
              <a:rPr lang="en-GB" dirty="0"/>
              <a:t>The reality of ideological differences, inter-personal conflicts, wars</a:t>
            </a:r>
          </a:p>
          <a:p>
            <a:r>
              <a:rPr lang="en-GB" dirty="0"/>
              <a:t>The reality of cases of false accusations and wrongful convictions</a:t>
            </a:r>
          </a:p>
          <a:p>
            <a:r>
              <a:rPr lang="en-GB" dirty="0"/>
              <a:t>One person’s reason is another’s unreason!</a:t>
            </a:r>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409377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DE8A4-3891-B0A0-5BEA-61FB664CF1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882599-AD9D-1156-AEF3-BFBE3464D9E6}"/>
              </a:ext>
            </a:extLst>
          </p:cNvPr>
          <p:cNvSpPr>
            <a:spLocks noGrp="1"/>
          </p:cNvSpPr>
          <p:nvPr>
            <p:ph type="title"/>
          </p:nvPr>
        </p:nvSpPr>
        <p:spPr/>
        <p:txBody>
          <a:bodyPr/>
          <a:lstStyle/>
          <a:p>
            <a:br>
              <a:rPr lang="en-GB" dirty="0"/>
            </a:br>
            <a:r>
              <a:rPr lang="en-GB" dirty="0">
                <a:solidFill>
                  <a:srgbClr val="0070C0"/>
                </a:solidFill>
              </a:rPr>
              <a:t>Where then should I put my faith?</a:t>
            </a:r>
          </a:p>
        </p:txBody>
      </p:sp>
      <p:sp>
        <p:nvSpPr>
          <p:cNvPr id="3" name="Content Placeholder 2">
            <a:extLst>
              <a:ext uri="{FF2B5EF4-FFF2-40B4-BE49-F238E27FC236}">
                <a16:creationId xmlns:a16="http://schemas.microsoft.com/office/drawing/2014/main" id="{6CE3FD45-3082-5A1F-1D4B-5A288BD200C0}"/>
              </a:ext>
            </a:extLst>
          </p:cNvPr>
          <p:cNvSpPr>
            <a:spLocks noGrp="1"/>
          </p:cNvSpPr>
          <p:nvPr>
            <p:ph idx="1"/>
          </p:nvPr>
        </p:nvSpPr>
        <p:spPr/>
        <p:txBody>
          <a:bodyPr>
            <a:normAutofit/>
          </a:bodyPr>
          <a:lstStyle/>
          <a:p>
            <a:pPr marL="0" indent="0">
              <a:buNone/>
            </a:pPr>
            <a:endParaRPr lang="en-GB" dirty="0"/>
          </a:p>
          <a:p>
            <a:pPr marL="0" indent="0">
              <a:buNone/>
            </a:pPr>
            <a:endParaRPr lang="en-GB" sz="3200" dirty="0"/>
          </a:p>
          <a:p>
            <a:pPr marL="0" indent="0">
              <a:buNone/>
            </a:pPr>
            <a:r>
              <a:rPr lang="en-GB" sz="3200" dirty="0"/>
              <a:t>“To do philosophy is to examine one’s own temperament and at the same time to seek the truth” (Iris Murdoch, </a:t>
            </a:r>
            <a:r>
              <a:rPr lang="en-GB" sz="3200" i="1" dirty="0"/>
              <a:t>The Sovereignty of Good</a:t>
            </a:r>
            <a:r>
              <a:rPr lang="en-GB" sz="3200" dirty="0"/>
              <a:t>)</a:t>
            </a:r>
          </a:p>
          <a:p>
            <a:pPr marL="0" indent="0">
              <a:buNone/>
            </a:pPr>
            <a:endParaRPr lang="en-GB" sz="3200" dirty="0"/>
          </a:p>
          <a:p>
            <a:pPr marL="0" indent="0">
              <a:buNone/>
            </a:pPr>
            <a:endParaRPr lang="en-GB" sz="3200" dirty="0"/>
          </a:p>
          <a:p>
            <a:pPr marL="0" indent="0">
              <a:buNone/>
            </a:pPr>
            <a:endParaRPr lang="en-GB" sz="3200" dirty="0"/>
          </a:p>
          <a:p>
            <a:pPr marL="0" indent="0">
              <a:buNone/>
            </a:pPr>
            <a:endParaRPr lang="en-GB" sz="3200" dirty="0"/>
          </a:p>
          <a:p>
            <a:pPr marL="0" indent="0">
              <a:buNone/>
            </a:pPr>
            <a:endParaRPr lang="en-GB" sz="3200"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42144655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Title 3">
            <a:extLst>
              <a:ext uri="{FF2B5EF4-FFF2-40B4-BE49-F238E27FC236}">
                <a16:creationId xmlns:a16="http://schemas.microsoft.com/office/drawing/2014/main" id="{CF9AEE05-E8DD-4A85-E196-753CEB30E886}"/>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4700" kern="1200" dirty="0">
                <a:solidFill>
                  <a:schemeClr val="tx1"/>
                </a:solidFill>
                <a:latin typeface="+mj-lt"/>
                <a:ea typeface="+mj-ea"/>
                <a:cs typeface="+mj-cs"/>
              </a:rPr>
              <a:t>Know thyself</a:t>
            </a:r>
          </a:p>
        </p:txBody>
      </p:sp>
      <p:sp>
        <p:nvSpPr>
          <p:cNvPr id="5" name="Text Placeholder 4">
            <a:extLst>
              <a:ext uri="{FF2B5EF4-FFF2-40B4-BE49-F238E27FC236}">
                <a16:creationId xmlns:a16="http://schemas.microsoft.com/office/drawing/2014/main" id="{3CC1724C-F732-3BD4-0A55-C10D1ED82664}"/>
              </a:ext>
            </a:extLst>
          </p:cNvPr>
          <p:cNvSpPr>
            <a:spLocks noGrp="1"/>
          </p:cNvSpPr>
          <p:nvPr>
            <p:ph type="body" idx="1"/>
          </p:nvPr>
        </p:nvSpPr>
        <p:spPr>
          <a:xfrm>
            <a:off x="3315031" y="4076802"/>
            <a:ext cx="5561938" cy="1534587"/>
          </a:xfrm>
        </p:spPr>
        <p:txBody>
          <a:bodyPr vert="horz" lIns="91440" tIns="45720" rIns="91440" bIns="45720" rtlCol="0">
            <a:normAutofit/>
          </a:bodyPr>
          <a:lstStyle/>
          <a:p>
            <a:pPr algn="ctr"/>
            <a:endParaRPr lang="en-US" sz="2400" kern="1200" dirty="0">
              <a:solidFill>
                <a:schemeClr val="tx1"/>
              </a:solidFill>
              <a:latin typeface="+mn-lt"/>
              <a:ea typeface="+mn-ea"/>
              <a:cs typeface="+mn-cs"/>
            </a:endParaRPr>
          </a:p>
        </p:txBody>
      </p:sp>
      <p:sp>
        <p:nvSpPr>
          <p:cNvPr id="18" name="Arc 17">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Oval 19">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987715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3420D6-16A5-C95A-73F3-DDA9C5770B18}"/>
              </a:ext>
            </a:extLst>
          </p:cNvPr>
          <p:cNvSpPr>
            <a:spLocks noGrp="1"/>
          </p:cNvSpPr>
          <p:nvPr>
            <p:ph type="title"/>
          </p:nvPr>
        </p:nvSpPr>
        <p:spPr/>
        <p:txBody>
          <a:bodyPr/>
          <a:lstStyle/>
          <a:p>
            <a:r>
              <a:rPr lang="en-GB" dirty="0">
                <a:solidFill>
                  <a:srgbClr val="0070C0"/>
                </a:solidFill>
              </a:rPr>
              <a:t>Plato’s Tripartite ‘Soul’</a:t>
            </a:r>
          </a:p>
        </p:txBody>
      </p:sp>
      <p:sp>
        <p:nvSpPr>
          <p:cNvPr id="5" name="Content Placeholder 4">
            <a:extLst>
              <a:ext uri="{FF2B5EF4-FFF2-40B4-BE49-F238E27FC236}">
                <a16:creationId xmlns:a16="http://schemas.microsoft.com/office/drawing/2014/main" id="{04D050BC-7A88-77C3-4B24-E3CA28B393F0}"/>
              </a:ext>
            </a:extLst>
          </p:cNvPr>
          <p:cNvSpPr>
            <a:spLocks noGrp="1"/>
          </p:cNvSpPr>
          <p:nvPr>
            <p:ph idx="1"/>
          </p:nvPr>
        </p:nvSpPr>
        <p:spPr/>
        <p:txBody>
          <a:bodyPr/>
          <a:lstStyle/>
          <a:p>
            <a:r>
              <a:rPr lang="en-GB" dirty="0"/>
              <a:t>Reason is the part of the soul that aims for truth</a:t>
            </a:r>
          </a:p>
          <a:p>
            <a:r>
              <a:rPr lang="en-GB" dirty="0"/>
              <a:t>Appetite is the part of the soul that functions to satisfy the body’s basic needs</a:t>
            </a:r>
          </a:p>
          <a:p>
            <a:r>
              <a:rPr lang="en-GB" dirty="0"/>
              <a:t>Emotions – can be unruly and act contrary to reason’s aim for the good and the true. </a:t>
            </a:r>
          </a:p>
        </p:txBody>
      </p:sp>
    </p:spTree>
    <p:extLst>
      <p:ext uri="{BB962C8B-B14F-4D97-AF65-F5344CB8AC3E}">
        <p14:creationId xmlns:p14="http://schemas.microsoft.com/office/powerpoint/2010/main" val="33258848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38AAA5-F7FB-C1D7-C86B-29B242CFBB45}"/>
              </a:ext>
            </a:extLst>
          </p:cNvPr>
          <p:cNvSpPr>
            <a:spLocks noGrp="1"/>
          </p:cNvSpPr>
          <p:nvPr>
            <p:ph type="title"/>
          </p:nvPr>
        </p:nvSpPr>
        <p:spPr>
          <a:xfrm>
            <a:off x="838200" y="365124"/>
            <a:ext cx="10515600" cy="5476875"/>
          </a:xfrm>
        </p:spPr>
        <p:txBody>
          <a:bodyPr/>
          <a:lstStyle/>
          <a:p>
            <a:pPr algn="ctr"/>
            <a:r>
              <a:rPr lang="en-GB" dirty="0">
                <a:solidFill>
                  <a:srgbClr val="0070C0"/>
                </a:solidFill>
              </a:rPr>
              <a:t>What is a reliable source of information?</a:t>
            </a:r>
            <a:br>
              <a:rPr lang="en-GB" dirty="0"/>
            </a:br>
            <a:br>
              <a:rPr lang="en-GB" dirty="0"/>
            </a:br>
            <a:r>
              <a:rPr lang="en-GB" dirty="0"/>
              <a:t>What others say?</a:t>
            </a:r>
            <a:br>
              <a:rPr lang="en-GB" dirty="0"/>
            </a:br>
            <a:br>
              <a:rPr lang="en-GB" dirty="0"/>
            </a:br>
            <a:r>
              <a:rPr lang="en-GB" dirty="0"/>
              <a:t>Our senses?</a:t>
            </a:r>
            <a:br>
              <a:rPr lang="en-GB" dirty="0"/>
            </a:br>
            <a:br>
              <a:rPr lang="en-GB" dirty="0"/>
            </a:br>
            <a:endParaRPr lang="en-GB" dirty="0"/>
          </a:p>
        </p:txBody>
      </p:sp>
    </p:spTree>
    <p:extLst>
      <p:ext uri="{BB962C8B-B14F-4D97-AF65-F5344CB8AC3E}">
        <p14:creationId xmlns:p14="http://schemas.microsoft.com/office/powerpoint/2010/main" val="38829593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C239-DE59-6D23-7428-4B21B59757F5}"/>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dirty="0">
                <a:solidFill>
                  <a:schemeClr val="tx1"/>
                </a:solidFill>
                <a:latin typeface="+mj-lt"/>
                <a:ea typeface="+mj-ea"/>
                <a:cs typeface="+mj-cs"/>
              </a:rPr>
              <a:t>What do you see?</a:t>
            </a:r>
          </a:p>
        </p:txBody>
      </p:sp>
      <p:pic>
        <p:nvPicPr>
          <p:cNvPr id="4" name="Content Placeholder 4">
            <a:extLst>
              <a:ext uri="{FF2B5EF4-FFF2-40B4-BE49-F238E27FC236}">
                <a16:creationId xmlns:a16="http://schemas.microsoft.com/office/drawing/2014/main" id="{1FD982C4-5C7B-6B20-F3BE-D2113943E5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52717" y="1141758"/>
            <a:ext cx="7214616" cy="4574484"/>
          </a:xfrm>
          <a:prstGeom prst="rect">
            <a:avLst/>
          </a:prstGeom>
        </p:spPr>
      </p:pic>
    </p:spTree>
    <p:extLst>
      <p:ext uri="{BB962C8B-B14F-4D97-AF65-F5344CB8AC3E}">
        <p14:creationId xmlns:p14="http://schemas.microsoft.com/office/powerpoint/2010/main" val="20276230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7AFD0-9ECC-57A9-4272-64D0007CFEFF}"/>
              </a:ext>
            </a:extLst>
          </p:cNvPr>
          <p:cNvSpPr>
            <a:spLocks noGrp="1"/>
          </p:cNvSpPr>
          <p:nvPr>
            <p:ph type="title"/>
          </p:nvPr>
        </p:nvSpPr>
        <p:spPr>
          <a:xfrm>
            <a:off x="686834" y="1153572"/>
            <a:ext cx="3200400" cy="4461163"/>
          </a:xfrm>
        </p:spPr>
        <p:txBody>
          <a:bodyPr>
            <a:normAutofit/>
          </a:bodyPr>
          <a:lstStyle/>
          <a:p>
            <a:r>
              <a:rPr lang="en-GB">
                <a:solidFill>
                  <a:srgbClr val="FFFFFF"/>
                </a:solidFill>
              </a:rPr>
              <a:t>The limits of experience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3696FF6-5617-8124-1F53-03C201CA61DD}"/>
              </a:ext>
            </a:extLst>
          </p:cNvPr>
          <p:cNvSpPr>
            <a:spLocks noGrp="1"/>
          </p:cNvSpPr>
          <p:nvPr>
            <p:ph idx="1"/>
          </p:nvPr>
        </p:nvSpPr>
        <p:spPr>
          <a:xfrm>
            <a:off x="4447308" y="591344"/>
            <a:ext cx="6906491" cy="5585619"/>
          </a:xfrm>
        </p:spPr>
        <p:txBody>
          <a:bodyPr anchor="ctr">
            <a:normAutofit/>
          </a:bodyPr>
          <a:lstStyle/>
          <a:p>
            <a:r>
              <a:rPr lang="en-GB" dirty="0"/>
              <a:t>Immediate experience provides no information about the number of facts in this room (</a:t>
            </a:r>
            <a:r>
              <a:rPr lang="en-GB" dirty="0" err="1"/>
              <a:t>eg</a:t>
            </a:r>
            <a:r>
              <a:rPr lang="en-GB" dirty="0"/>
              <a:t>, how many pens there are)</a:t>
            </a:r>
          </a:p>
          <a:p>
            <a:r>
              <a:rPr lang="en-GB" dirty="0"/>
              <a:t>There are a finite number of pens in this room even if none of us know how many there are. Even if we count the number of pens, we could mis-count.</a:t>
            </a:r>
          </a:p>
          <a:p>
            <a:r>
              <a:rPr lang="en-GB" dirty="0"/>
              <a:t>Humans are error-prone creatures</a:t>
            </a:r>
          </a:p>
          <a:p>
            <a:r>
              <a:rPr lang="en-GB" dirty="0"/>
              <a:t>What are the implications for human relationships?</a:t>
            </a:r>
          </a:p>
        </p:txBody>
      </p:sp>
    </p:spTree>
    <p:extLst>
      <p:ext uri="{BB962C8B-B14F-4D97-AF65-F5344CB8AC3E}">
        <p14:creationId xmlns:p14="http://schemas.microsoft.com/office/powerpoint/2010/main" val="21548852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681C6C-877E-8834-09A2-0848378DCAFE}"/>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The limits of experience</a:t>
            </a:r>
            <a:br>
              <a:rPr lang="en-GB" dirty="0">
                <a:solidFill>
                  <a:srgbClr val="FFFFFF"/>
                </a:solidFill>
              </a:rPr>
            </a:br>
            <a:endParaRPr lang="en-GB"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4468303-4018-624A-2009-9180F3350B38}"/>
              </a:ext>
            </a:extLst>
          </p:cNvPr>
          <p:cNvSpPr>
            <a:spLocks noGrp="1"/>
          </p:cNvSpPr>
          <p:nvPr>
            <p:ph idx="1"/>
          </p:nvPr>
        </p:nvSpPr>
        <p:spPr>
          <a:xfrm>
            <a:off x="4447308" y="591344"/>
            <a:ext cx="6906491" cy="5585619"/>
          </a:xfrm>
        </p:spPr>
        <p:txBody>
          <a:bodyPr anchor="ctr">
            <a:normAutofit/>
          </a:bodyPr>
          <a:lstStyle/>
          <a:p>
            <a:pPr marL="0" indent="0">
              <a:buNone/>
            </a:pPr>
            <a:r>
              <a:rPr lang="en-GB" dirty="0"/>
              <a:t>Sigmund Freud: </a:t>
            </a:r>
          </a:p>
          <a:p>
            <a:pPr marL="0" indent="0">
              <a:buNone/>
            </a:pPr>
            <a:r>
              <a:rPr lang="en-GB" dirty="0"/>
              <a:t>‘Transference’ projecting past relationship dynamics onto others.</a:t>
            </a:r>
          </a:p>
          <a:p>
            <a:pPr marL="0" indent="0">
              <a:buNone/>
            </a:pPr>
            <a:r>
              <a:rPr lang="en-GB" dirty="0"/>
              <a:t>‘Projection’: the attribution of one’s own unacceptable feelings, thoughts, or traits on to others.  </a:t>
            </a:r>
          </a:p>
          <a:p>
            <a:pPr marL="0" indent="0">
              <a:buNone/>
            </a:pPr>
            <a:endParaRPr lang="en-GB" dirty="0"/>
          </a:p>
          <a:p>
            <a:pPr marL="0" indent="0">
              <a:buNone/>
            </a:pPr>
            <a:r>
              <a:rPr lang="en-GB" dirty="0"/>
              <a:t>What are the implications for human relationships?</a:t>
            </a:r>
          </a:p>
          <a:p>
            <a:pPr marL="0" indent="0">
              <a:buNone/>
            </a:pPr>
            <a:endParaRPr lang="en-GB" dirty="0"/>
          </a:p>
        </p:txBody>
      </p:sp>
    </p:spTree>
    <p:extLst>
      <p:ext uri="{BB962C8B-B14F-4D97-AF65-F5344CB8AC3E}">
        <p14:creationId xmlns:p14="http://schemas.microsoft.com/office/powerpoint/2010/main" val="21376193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8E1CD4-79EA-8A06-8AA2-022CB23BBEF5}"/>
              </a:ext>
            </a:extLst>
          </p:cNvPr>
          <p:cNvSpPr>
            <a:spLocks noGrp="1"/>
          </p:cNvSpPr>
          <p:nvPr>
            <p:ph type="title"/>
          </p:nvPr>
        </p:nvSpPr>
        <p:spPr>
          <a:xfrm>
            <a:off x="686834" y="1153572"/>
            <a:ext cx="3200400" cy="4461163"/>
          </a:xfrm>
        </p:spPr>
        <p:txBody>
          <a:bodyPr>
            <a:normAutofit/>
          </a:bodyPr>
          <a:lstStyle/>
          <a:p>
            <a:r>
              <a:rPr lang="en-GB">
                <a:solidFill>
                  <a:srgbClr val="FFFFFF"/>
                </a:solidFill>
              </a:rPr>
              <a:t>Back to Wittgenstein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DBFBEFB-DE2D-2CC9-A815-BDED9A06AFF5}"/>
              </a:ext>
            </a:extLst>
          </p:cNvPr>
          <p:cNvSpPr>
            <a:spLocks noGrp="1"/>
          </p:cNvSpPr>
          <p:nvPr>
            <p:ph idx="1"/>
          </p:nvPr>
        </p:nvSpPr>
        <p:spPr>
          <a:xfrm>
            <a:off x="4447308" y="591344"/>
            <a:ext cx="6906491" cy="5585619"/>
          </a:xfrm>
        </p:spPr>
        <p:txBody>
          <a:bodyPr anchor="ctr">
            <a:normAutofit/>
          </a:bodyPr>
          <a:lstStyle/>
          <a:p>
            <a:r>
              <a:rPr lang="en-GB" sz="3600" dirty="0"/>
              <a:t>Don’t think, Look!</a:t>
            </a:r>
          </a:p>
          <a:p>
            <a:r>
              <a:rPr lang="en-GB" sz="3600" dirty="0"/>
              <a:t>Attend to the logic of language</a:t>
            </a:r>
          </a:p>
          <a:p>
            <a:r>
              <a:rPr lang="en-GB" sz="3600" dirty="0"/>
              <a:t>What is a word-user using language for? </a:t>
            </a:r>
          </a:p>
          <a:p>
            <a:pPr lvl="1"/>
            <a:r>
              <a:rPr lang="en-GB" sz="3600" dirty="0"/>
              <a:t>Information</a:t>
            </a:r>
          </a:p>
          <a:p>
            <a:pPr lvl="1"/>
            <a:r>
              <a:rPr lang="en-GB" sz="3600" dirty="0"/>
              <a:t>Misinformation</a:t>
            </a:r>
          </a:p>
          <a:p>
            <a:pPr lvl="1"/>
            <a:r>
              <a:rPr lang="en-GB" sz="3600" dirty="0"/>
              <a:t>Disinformation</a:t>
            </a:r>
          </a:p>
        </p:txBody>
      </p:sp>
    </p:spTree>
    <p:extLst>
      <p:ext uri="{BB962C8B-B14F-4D97-AF65-F5344CB8AC3E}">
        <p14:creationId xmlns:p14="http://schemas.microsoft.com/office/powerpoint/2010/main" val="34209680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92B826E-054E-827D-271B-B39BF5AFD5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7714" y="873579"/>
            <a:ext cx="3818165" cy="58922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BA11C72-B46D-874F-762E-53019ED6413F}"/>
              </a:ext>
            </a:extLst>
          </p:cNvPr>
          <p:cNvSpPr txBox="1"/>
          <p:nvPr/>
        </p:nvSpPr>
        <p:spPr>
          <a:xfrm flipH="1">
            <a:off x="415833" y="289679"/>
            <a:ext cx="6485709" cy="5355312"/>
          </a:xfrm>
          <a:prstGeom prst="rect">
            <a:avLst/>
          </a:prstGeom>
          <a:noFill/>
        </p:spPr>
        <p:txBody>
          <a:bodyPr wrap="square" rtlCol="0">
            <a:spAutoFit/>
          </a:bodyPr>
          <a:lstStyle/>
          <a:p>
            <a:pPr marL="0" indent="0">
              <a:buNone/>
            </a:pPr>
            <a:r>
              <a:rPr lang="en-GB" sz="3000" dirty="0"/>
              <a:t>“All men are liable to error, and most men are in many points, by passion or interest, under temptation to it. If we could but see the </a:t>
            </a:r>
            <a:r>
              <a:rPr lang="en-GB" sz="3000" dirty="0">
                <a:solidFill>
                  <a:srgbClr val="FF0000"/>
                </a:solidFill>
              </a:rPr>
              <a:t>secret motives </a:t>
            </a:r>
            <a:r>
              <a:rPr lang="en-GB" sz="3000" dirty="0"/>
              <a:t>that influenced the men of name and learning in the world, and the leaders of parties, we should not always find that it was the embracing of truth for its own sake that made them espouse the doctrines they owned and maintained.” </a:t>
            </a:r>
            <a:r>
              <a:rPr lang="en-GB" sz="1200" dirty="0"/>
              <a:t>(John Locke, </a:t>
            </a:r>
            <a:r>
              <a:rPr lang="en-GB" sz="1200" i="1" dirty="0"/>
              <a:t>An Essay Concerning Human Understanding</a:t>
            </a:r>
            <a:r>
              <a:rPr lang="en-GB" sz="1200" dirty="0"/>
              <a:t>: 335) </a:t>
            </a:r>
          </a:p>
        </p:txBody>
      </p:sp>
    </p:spTree>
    <p:extLst>
      <p:ext uri="{BB962C8B-B14F-4D97-AF65-F5344CB8AC3E}">
        <p14:creationId xmlns:p14="http://schemas.microsoft.com/office/powerpoint/2010/main" val="40030132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4" name="Title 3">
            <a:extLst>
              <a:ext uri="{FF2B5EF4-FFF2-40B4-BE49-F238E27FC236}">
                <a16:creationId xmlns:a16="http://schemas.microsoft.com/office/drawing/2014/main" id="{A178AB6F-1B7A-46ED-7A8E-A0EBCE9CCB13}"/>
              </a:ext>
            </a:extLst>
          </p:cNvPr>
          <p:cNvSpPr>
            <a:spLocks noGrp="1"/>
          </p:cNvSpPr>
          <p:nvPr>
            <p:ph type="title"/>
          </p:nvPr>
        </p:nvSpPr>
        <p:spPr>
          <a:xfrm>
            <a:off x="2558716" y="955309"/>
            <a:ext cx="7074568" cy="2898975"/>
          </a:xfrm>
        </p:spPr>
        <p:txBody>
          <a:bodyPr vert="horz" lIns="91440" tIns="45720" rIns="91440" bIns="45720" rtlCol="0" anchor="b">
            <a:normAutofit/>
          </a:bodyPr>
          <a:lstStyle/>
          <a:p>
            <a:pPr algn="ctr"/>
            <a:r>
              <a:rPr lang="en-US" sz="6600" kern="1200" dirty="0">
                <a:solidFill>
                  <a:srgbClr val="FFFFFF"/>
                </a:solidFill>
                <a:latin typeface="+mj-lt"/>
                <a:ea typeface="+mj-ea"/>
                <a:cs typeface="+mj-cs"/>
              </a:rPr>
              <a:t>Why attempt to know thyself? </a:t>
            </a:r>
          </a:p>
        </p:txBody>
      </p:sp>
      <p:sp>
        <p:nvSpPr>
          <p:cNvPr id="5" name="Text Placeholder 4">
            <a:extLst>
              <a:ext uri="{FF2B5EF4-FFF2-40B4-BE49-F238E27FC236}">
                <a16:creationId xmlns:a16="http://schemas.microsoft.com/office/drawing/2014/main" id="{80ED2CF4-56AC-E9E1-46E9-16F7B84BEB7E}"/>
              </a:ext>
            </a:extLst>
          </p:cNvPr>
          <p:cNvSpPr>
            <a:spLocks noGrp="1"/>
          </p:cNvSpPr>
          <p:nvPr>
            <p:ph type="body" idx="1"/>
          </p:nvPr>
        </p:nvSpPr>
        <p:spPr>
          <a:xfrm>
            <a:off x="2634916" y="4533813"/>
            <a:ext cx="6930189" cy="938463"/>
          </a:xfrm>
        </p:spPr>
        <p:txBody>
          <a:bodyPr vert="horz" lIns="91440" tIns="45720" rIns="91440" bIns="45720" rtlCol="0">
            <a:normAutofit/>
          </a:bodyPr>
          <a:lstStyle/>
          <a:p>
            <a:pPr algn="ctr"/>
            <a:endParaRPr lang="en-US" sz="2400" kern="1200">
              <a:solidFill>
                <a:srgbClr val="FFFFFF"/>
              </a:solidFill>
              <a:latin typeface="+mn-lt"/>
              <a:ea typeface="+mn-ea"/>
              <a:cs typeface="+mn-cs"/>
            </a:endParaRPr>
          </a:p>
        </p:txBody>
      </p:sp>
      <p:sp>
        <p:nvSpPr>
          <p:cNvPr id="14"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51583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8C5A36-431E-39C0-6280-AB400707EE40}"/>
              </a:ext>
            </a:extLst>
          </p:cNvPr>
          <p:cNvSpPr>
            <a:spLocks noGrp="1"/>
          </p:cNvSpPr>
          <p:nvPr>
            <p:ph type="title"/>
          </p:nvPr>
        </p:nvSpPr>
        <p:spPr/>
        <p:txBody>
          <a:bodyPr/>
          <a:lstStyle/>
          <a:p>
            <a:r>
              <a:rPr lang="en-GB" dirty="0">
                <a:solidFill>
                  <a:srgbClr val="0070C0"/>
                </a:solidFill>
              </a:rPr>
              <a:t>To be true to myself</a:t>
            </a:r>
          </a:p>
        </p:txBody>
      </p:sp>
      <p:sp>
        <p:nvSpPr>
          <p:cNvPr id="5" name="Content Placeholder 4">
            <a:extLst>
              <a:ext uri="{FF2B5EF4-FFF2-40B4-BE49-F238E27FC236}">
                <a16:creationId xmlns:a16="http://schemas.microsoft.com/office/drawing/2014/main" id="{17E9B068-7768-C8B2-63F6-F117EA60A699}"/>
              </a:ext>
            </a:extLst>
          </p:cNvPr>
          <p:cNvSpPr>
            <a:spLocks noGrp="1"/>
          </p:cNvSpPr>
          <p:nvPr>
            <p:ph idx="1"/>
          </p:nvPr>
        </p:nvSpPr>
        <p:spPr/>
        <p:txBody>
          <a:bodyPr/>
          <a:lstStyle/>
          <a:p>
            <a:r>
              <a:rPr lang="en-GB" dirty="0"/>
              <a:t>To understand the hidden drivers of my behaviour</a:t>
            </a:r>
          </a:p>
          <a:p>
            <a:pPr lvl="1"/>
            <a:r>
              <a:rPr lang="en-GB" dirty="0"/>
              <a:t>What am I afraid of and why</a:t>
            </a:r>
          </a:p>
          <a:p>
            <a:r>
              <a:rPr lang="en-GB" dirty="0"/>
              <a:t>To avoid being bewitched by language</a:t>
            </a:r>
          </a:p>
          <a:p>
            <a:r>
              <a:rPr lang="en-GB" dirty="0"/>
              <a:t>To be a fully functioning, healthy individual</a:t>
            </a:r>
          </a:p>
          <a:p>
            <a:r>
              <a:rPr lang="en-GB" dirty="0"/>
              <a:t>To live well</a:t>
            </a:r>
          </a:p>
          <a:p>
            <a:pPr marL="0" indent="0">
              <a:buNone/>
            </a:pPr>
            <a:endParaRPr lang="en-GB" dirty="0"/>
          </a:p>
          <a:p>
            <a:pPr marL="457200" lvl="1" indent="0">
              <a:buNone/>
            </a:pPr>
            <a:endParaRPr lang="en-GB" dirty="0"/>
          </a:p>
          <a:p>
            <a:pPr marL="457200" lvl="1" indent="0">
              <a:buNone/>
            </a:pPr>
            <a:endParaRPr lang="en-GB" dirty="0"/>
          </a:p>
        </p:txBody>
      </p:sp>
    </p:spTree>
    <p:extLst>
      <p:ext uri="{BB962C8B-B14F-4D97-AF65-F5344CB8AC3E}">
        <p14:creationId xmlns:p14="http://schemas.microsoft.com/office/powerpoint/2010/main" val="41787549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0AFFF5-112E-53E9-C0FD-3E7C77EE6791}"/>
              </a:ext>
            </a:extLst>
          </p:cNvPr>
          <p:cNvSpPr>
            <a:spLocks noGrp="1"/>
          </p:cNvSpPr>
          <p:nvPr>
            <p:ph type="title"/>
          </p:nvPr>
        </p:nvSpPr>
        <p:spPr>
          <a:xfrm>
            <a:off x="686834" y="1153572"/>
            <a:ext cx="3200400" cy="4461163"/>
          </a:xfrm>
        </p:spPr>
        <p:txBody>
          <a:bodyPr>
            <a:normAutofit/>
          </a:bodyPr>
          <a:lstStyle/>
          <a:p>
            <a:r>
              <a:rPr lang="en-GB">
                <a:solidFill>
                  <a:srgbClr val="FFFFFF"/>
                </a:solidFill>
              </a:rPr>
              <a:t>How to live well</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655A23E-DFFE-AAE7-5555-7BB24DC925A2}"/>
              </a:ext>
            </a:extLst>
          </p:cNvPr>
          <p:cNvSpPr>
            <a:spLocks noGrp="1"/>
          </p:cNvSpPr>
          <p:nvPr>
            <p:ph idx="1"/>
          </p:nvPr>
        </p:nvSpPr>
        <p:spPr>
          <a:xfrm>
            <a:off x="4447308" y="591344"/>
            <a:ext cx="6906491" cy="5585619"/>
          </a:xfrm>
        </p:spPr>
        <p:txBody>
          <a:bodyPr anchor="ctr">
            <a:normAutofit/>
          </a:bodyPr>
          <a:lstStyle/>
          <a:p>
            <a:r>
              <a:rPr lang="en-GB" dirty="0"/>
              <a:t>Regulate unruly emotions by focusing on and controlling </a:t>
            </a:r>
            <a:r>
              <a:rPr lang="en-GB" dirty="0">
                <a:solidFill>
                  <a:schemeClr val="bg2">
                    <a:lumMod val="10000"/>
                  </a:schemeClr>
                </a:solidFill>
              </a:rPr>
              <a:t>your </a:t>
            </a:r>
            <a:r>
              <a:rPr lang="en-GB" b="1" dirty="0">
                <a:solidFill>
                  <a:srgbClr val="0070C0"/>
                </a:solidFill>
              </a:rPr>
              <a:t>breath</a:t>
            </a:r>
          </a:p>
          <a:p>
            <a:r>
              <a:rPr lang="en-GB" dirty="0"/>
              <a:t>Accept what you cannot control:</a:t>
            </a:r>
          </a:p>
          <a:p>
            <a:pPr lvl="1"/>
            <a:r>
              <a:rPr lang="en-GB" dirty="0"/>
              <a:t>External events, other people’s behaviour, your reputation, your wealth</a:t>
            </a:r>
          </a:p>
          <a:p>
            <a:r>
              <a:rPr lang="en-GB" dirty="0"/>
              <a:t>Focus attention on what you can control</a:t>
            </a:r>
          </a:p>
          <a:p>
            <a:pPr lvl="1"/>
            <a:r>
              <a:rPr lang="en-GB" dirty="0"/>
              <a:t>your thoughts, judgements, desires, actions, what you say,</a:t>
            </a:r>
          </a:p>
          <a:p>
            <a:r>
              <a:rPr lang="en-GB" dirty="0">
                <a:solidFill>
                  <a:schemeClr val="tx1">
                    <a:lumMod val="95000"/>
                    <a:lumOff val="5000"/>
                  </a:schemeClr>
                </a:solidFill>
              </a:rPr>
              <a:t>Take responsibility for your own decisions rather than transferring blame to others</a:t>
            </a:r>
          </a:p>
          <a:p>
            <a:pPr lvl="1"/>
            <a:endParaRPr lang="en-GB" dirty="0"/>
          </a:p>
        </p:txBody>
      </p:sp>
    </p:spTree>
    <p:extLst>
      <p:ext uri="{BB962C8B-B14F-4D97-AF65-F5344CB8AC3E}">
        <p14:creationId xmlns:p14="http://schemas.microsoft.com/office/powerpoint/2010/main" val="21726903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9CBFD4-DB52-2206-0163-61B315429532}"/>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How to live well</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8BF917A-C9DD-7D78-ED4B-8C213923CB09}"/>
              </a:ext>
            </a:extLst>
          </p:cNvPr>
          <p:cNvSpPr>
            <a:spLocks noGrp="1"/>
          </p:cNvSpPr>
          <p:nvPr>
            <p:ph idx="1"/>
          </p:nvPr>
        </p:nvSpPr>
        <p:spPr>
          <a:xfrm>
            <a:off x="4396636" y="591344"/>
            <a:ext cx="7237199" cy="6473335"/>
          </a:xfrm>
        </p:spPr>
        <p:txBody>
          <a:bodyPr anchor="ctr">
            <a:normAutofit/>
          </a:bodyPr>
          <a:lstStyle/>
          <a:p>
            <a:r>
              <a:rPr lang="en-GB" dirty="0"/>
              <a:t>Think for your self </a:t>
            </a:r>
          </a:p>
          <a:p>
            <a:pPr lvl="1"/>
            <a:r>
              <a:rPr lang="en-GB" sz="2800" dirty="0"/>
              <a:t>do not be misled by others</a:t>
            </a:r>
          </a:p>
          <a:p>
            <a:pPr lvl="1"/>
            <a:r>
              <a:rPr lang="en-GB" sz="2800" dirty="0"/>
              <a:t>do not blindly follow the example of others or blindly obey what others say</a:t>
            </a:r>
          </a:p>
          <a:p>
            <a:r>
              <a:rPr lang="en-GB" dirty="0"/>
              <a:t>Live in the here and now</a:t>
            </a:r>
          </a:p>
          <a:p>
            <a:pPr lvl="1"/>
            <a:r>
              <a:rPr lang="en-GB" sz="2800" dirty="0"/>
              <a:t>You do not know what might happen next and your memories of the past might not be accurate or reliable</a:t>
            </a:r>
          </a:p>
          <a:p>
            <a:pPr lvl="1"/>
            <a:r>
              <a:rPr lang="en-GB" sz="2800" dirty="0"/>
              <a:t>Savour this moment </a:t>
            </a:r>
          </a:p>
          <a:p>
            <a:endParaRPr lang="en-GB" sz="3200" dirty="0"/>
          </a:p>
          <a:p>
            <a:endParaRPr lang="en-GB" sz="1500" dirty="0"/>
          </a:p>
          <a:p>
            <a:endParaRPr lang="en-GB" sz="1500" dirty="0"/>
          </a:p>
        </p:txBody>
      </p:sp>
    </p:spTree>
    <p:extLst>
      <p:ext uri="{BB962C8B-B14F-4D97-AF65-F5344CB8AC3E}">
        <p14:creationId xmlns:p14="http://schemas.microsoft.com/office/powerpoint/2010/main" val="1494076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15C9CC-B67A-8072-153F-902B4A85DF1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3023CE-762F-9C9B-300E-8B548985CDD5}"/>
              </a:ext>
            </a:extLst>
          </p:cNvPr>
          <p:cNvSpPr>
            <a:spLocks noGrp="1"/>
          </p:cNvSpPr>
          <p:nvPr>
            <p:ph type="title"/>
          </p:nvPr>
        </p:nvSpPr>
        <p:spPr>
          <a:xfrm>
            <a:off x="686834" y="1153572"/>
            <a:ext cx="3200400" cy="4461163"/>
          </a:xfrm>
        </p:spPr>
        <p:txBody>
          <a:bodyPr>
            <a:normAutofit/>
          </a:bodyPr>
          <a:lstStyle/>
          <a:p>
            <a:r>
              <a:rPr lang="en-GB">
                <a:solidFill>
                  <a:srgbClr val="FFFFFF"/>
                </a:solidFill>
              </a:rPr>
              <a:t>How to live well</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1024664-92DE-F04C-240C-89670AA1A6BC}"/>
              </a:ext>
            </a:extLst>
          </p:cNvPr>
          <p:cNvSpPr>
            <a:spLocks noGrp="1"/>
          </p:cNvSpPr>
          <p:nvPr>
            <p:ph idx="1"/>
          </p:nvPr>
        </p:nvSpPr>
        <p:spPr>
          <a:xfrm>
            <a:off x="4447308" y="591344"/>
            <a:ext cx="6906491" cy="6380956"/>
          </a:xfrm>
        </p:spPr>
        <p:txBody>
          <a:bodyPr anchor="ctr">
            <a:normAutofit/>
          </a:bodyPr>
          <a:lstStyle/>
          <a:p>
            <a:r>
              <a:rPr lang="en-GB" dirty="0"/>
              <a:t>Do your best in this moment now. Perfection is an unattainable ideal!</a:t>
            </a:r>
          </a:p>
          <a:p>
            <a:r>
              <a:rPr lang="en-GB" dirty="0"/>
              <a:t>Be curious</a:t>
            </a:r>
          </a:p>
          <a:p>
            <a:r>
              <a:rPr lang="en-GB" dirty="0"/>
              <a:t>Learn from the challenges life throws at you</a:t>
            </a:r>
          </a:p>
          <a:p>
            <a:r>
              <a:rPr lang="en-GB" dirty="0"/>
              <a:t>Take care of your body</a:t>
            </a:r>
          </a:p>
          <a:p>
            <a:pPr marL="0" indent="0">
              <a:buNone/>
            </a:pPr>
            <a:endParaRPr lang="en-GB" dirty="0"/>
          </a:p>
          <a:p>
            <a:pPr marL="0" indent="0">
              <a:buNone/>
            </a:pPr>
            <a:endParaRPr lang="en-GB" dirty="0"/>
          </a:p>
          <a:p>
            <a:pPr marL="0" indent="0">
              <a:buNone/>
            </a:pPr>
            <a:endParaRPr lang="en-GB" dirty="0"/>
          </a:p>
          <a:p>
            <a:pPr lvl="1"/>
            <a:endParaRPr lang="en-GB" dirty="0"/>
          </a:p>
          <a:p>
            <a:endParaRPr lang="en-GB" dirty="0"/>
          </a:p>
          <a:p>
            <a:endParaRPr lang="en-GB" dirty="0"/>
          </a:p>
        </p:txBody>
      </p:sp>
    </p:spTree>
    <p:extLst>
      <p:ext uri="{BB962C8B-B14F-4D97-AF65-F5344CB8AC3E}">
        <p14:creationId xmlns:p14="http://schemas.microsoft.com/office/powerpoint/2010/main" val="12252899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5C2686-96A1-B058-ABDF-4E9AE67818E5}"/>
              </a:ext>
            </a:extLst>
          </p:cNvPr>
          <p:cNvSpPr>
            <a:spLocks noGrp="1"/>
          </p:cNvSpPr>
          <p:nvPr>
            <p:ph idx="1"/>
          </p:nvPr>
        </p:nvSpPr>
        <p:spPr/>
        <p:txBody>
          <a:bodyPr/>
          <a:lstStyle/>
          <a:p>
            <a:pPr marL="0" indent="0">
              <a:buNone/>
            </a:pPr>
            <a:r>
              <a:rPr lang="en-GB" dirty="0"/>
              <a:t>“Grant me the serenity to accept the things I cannot change, </a:t>
            </a:r>
          </a:p>
          <a:p>
            <a:pPr marL="0" indent="0">
              <a:buNone/>
            </a:pPr>
            <a:r>
              <a:rPr lang="en-GB" dirty="0"/>
              <a:t>the courage to change the things I can, </a:t>
            </a:r>
          </a:p>
          <a:p>
            <a:pPr marL="0" indent="0">
              <a:buNone/>
            </a:pPr>
            <a:r>
              <a:rPr lang="en-GB" dirty="0"/>
              <a:t>the wisdom to know the difference,</a:t>
            </a:r>
          </a:p>
          <a:p>
            <a:pPr marL="0" indent="0">
              <a:buNone/>
            </a:pPr>
            <a:r>
              <a:rPr lang="en-GB" dirty="0"/>
              <a:t>and the humility to know my limits.</a:t>
            </a:r>
          </a:p>
          <a:p>
            <a:pPr marL="0" indent="0">
              <a:buNone/>
            </a:pPr>
            <a:r>
              <a:rPr lang="en-GB" dirty="0"/>
              <a:t>Living one day at a time, </a:t>
            </a:r>
          </a:p>
          <a:p>
            <a:pPr marL="0" indent="0">
              <a:buNone/>
            </a:pPr>
            <a:r>
              <a:rPr lang="en-GB" dirty="0"/>
              <a:t>enjoying one moment at a time,</a:t>
            </a:r>
          </a:p>
          <a:p>
            <a:pPr marL="0" indent="0">
              <a:buNone/>
            </a:pPr>
            <a:r>
              <a:rPr lang="en-GB" dirty="0"/>
              <a:t>accepting hardship as a pathway to peace”</a:t>
            </a:r>
          </a:p>
          <a:p>
            <a:pPr marL="0" indent="0">
              <a:buNone/>
            </a:pPr>
            <a:r>
              <a:rPr lang="en-GB" dirty="0"/>
              <a:t> </a:t>
            </a:r>
          </a:p>
          <a:p>
            <a:endParaRPr lang="en-GB" dirty="0"/>
          </a:p>
        </p:txBody>
      </p:sp>
    </p:spTree>
    <p:extLst>
      <p:ext uri="{BB962C8B-B14F-4D97-AF65-F5344CB8AC3E}">
        <p14:creationId xmlns:p14="http://schemas.microsoft.com/office/powerpoint/2010/main" val="32065232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3F497-1E33-5203-0AA9-FDD176E8ECE6}"/>
              </a:ext>
            </a:extLst>
          </p:cNvPr>
          <p:cNvSpPr>
            <a:spLocks noGrp="1"/>
          </p:cNvSpPr>
          <p:nvPr>
            <p:ph type="title"/>
          </p:nvPr>
        </p:nvSpPr>
        <p:spPr/>
        <p:txBody>
          <a:bodyPr/>
          <a:lstStyle/>
          <a:p>
            <a:r>
              <a:rPr lang="en-GB" dirty="0">
                <a:solidFill>
                  <a:srgbClr val="0070C0"/>
                </a:solidFill>
              </a:rPr>
              <a:t>Conclusion</a:t>
            </a:r>
          </a:p>
        </p:txBody>
      </p:sp>
      <p:sp>
        <p:nvSpPr>
          <p:cNvPr id="3" name="Content Placeholder 2">
            <a:extLst>
              <a:ext uri="{FF2B5EF4-FFF2-40B4-BE49-F238E27FC236}">
                <a16:creationId xmlns:a16="http://schemas.microsoft.com/office/drawing/2014/main" id="{2DAF8E8D-00D7-1FE4-C0E3-CED6C51F36F3}"/>
              </a:ext>
            </a:extLst>
          </p:cNvPr>
          <p:cNvSpPr>
            <a:spLocks noGrp="1"/>
          </p:cNvSpPr>
          <p:nvPr>
            <p:ph idx="1"/>
          </p:nvPr>
        </p:nvSpPr>
        <p:spPr/>
        <p:txBody>
          <a:bodyPr/>
          <a:lstStyle/>
          <a:p>
            <a:r>
              <a:rPr lang="en-GB" dirty="0"/>
              <a:t>The moral-self is demonstrated by the choices an individual makes</a:t>
            </a:r>
          </a:p>
          <a:p>
            <a:r>
              <a:rPr lang="en-GB" dirty="0"/>
              <a:t>I = decision-maker</a:t>
            </a:r>
          </a:p>
          <a:p>
            <a:r>
              <a:rPr lang="en-GB" dirty="0"/>
              <a:t>Body = body: not the same as ‘I’</a:t>
            </a:r>
          </a:p>
          <a:p>
            <a:r>
              <a:rPr lang="en-GB" dirty="0"/>
              <a:t>Self = breath</a:t>
            </a:r>
          </a:p>
          <a:p>
            <a:r>
              <a:rPr lang="en-GB" dirty="0"/>
              <a:t>The New Testament Greek word Pneuma is used for spirit or soul or breath. “God breathed the breath of life into man”</a:t>
            </a:r>
          </a:p>
        </p:txBody>
      </p:sp>
    </p:spTree>
    <p:extLst>
      <p:ext uri="{BB962C8B-B14F-4D97-AF65-F5344CB8AC3E}">
        <p14:creationId xmlns:p14="http://schemas.microsoft.com/office/powerpoint/2010/main" val="3840105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425D-C0B2-A798-A9A4-B14FFE730E58}"/>
              </a:ext>
            </a:extLst>
          </p:cNvPr>
          <p:cNvSpPr>
            <a:spLocks noGrp="1"/>
          </p:cNvSpPr>
          <p:nvPr>
            <p:ph type="title"/>
          </p:nvPr>
        </p:nvSpPr>
        <p:spPr>
          <a:xfrm>
            <a:off x="1066800" y="2651125"/>
            <a:ext cx="10515600" cy="1325563"/>
          </a:xfrm>
        </p:spPr>
        <p:txBody>
          <a:bodyPr/>
          <a:lstStyle/>
          <a:p>
            <a:r>
              <a:rPr lang="en-GB" dirty="0"/>
              <a:t>Thank you for listening and participating </a:t>
            </a:r>
          </a:p>
        </p:txBody>
      </p:sp>
    </p:spTree>
    <p:extLst>
      <p:ext uri="{BB962C8B-B14F-4D97-AF65-F5344CB8AC3E}">
        <p14:creationId xmlns:p14="http://schemas.microsoft.com/office/powerpoint/2010/main" val="13560153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18589</TotalTime>
  <Words>2339</Words>
  <Application>Microsoft Office PowerPoint</Application>
  <PresentationFormat>Widescreen</PresentationFormat>
  <Paragraphs>279</Paragraphs>
  <Slides>58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Aptos</vt:lpstr>
      <vt:lpstr>Aptos Display</vt:lpstr>
      <vt:lpstr>Arial</vt:lpstr>
      <vt:lpstr>Calibri</vt:lpstr>
      <vt:lpstr>Chiller</vt:lpstr>
      <vt:lpstr>Wingdings</vt:lpstr>
      <vt:lpstr>Office Theme</vt:lpstr>
      <vt:lpstr>The Moral Self</vt:lpstr>
      <vt:lpstr>PowerPoint Presentation</vt:lpstr>
      <vt:lpstr>Health Harmonious whole</vt:lpstr>
      <vt:lpstr>PowerPoint Presentation</vt:lpstr>
      <vt:lpstr>The Moral Self</vt:lpstr>
      <vt:lpstr>“I need to learn to understand where others have, or are seeking to, put their faith; and how to live well with their choices, as well as my own.” (Patrick Dixon)</vt:lpstr>
      <vt:lpstr>The idea of ‘living well’ is more than the idea of existing. It suggests that merely existing is somehow inadequate.</vt:lpstr>
      <vt:lpstr>I = a decision-maker   Is ‘I’ inter-changeable with ‘self’?</vt:lpstr>
      <vt:lpstr>The ‘I’ constructing a world-view</vt:lpstr>
      <vt:lpstr>The concept of a moral self</vt:lpstr>
      <vt:lpstr>          </vt:lpstr>
      <vt:lpstr>What exactly is a ‘moral self’?  </vt:lpstr>
      <vt:lpstr>PowerPoint Presentation</vt:lpstr>
      <vt:lpstr>How can we know what a moral self is? </vt:lpstr>
      <vt:lpstr>Know thyself</vt:lpstr>
      <vt:lpstr> </vt:lpstr>
      <vt:lpstr>The Hard Problem of Philosophy</vt:lpstr>
      <vt:lpstr>How can we understand? Methods of Philosophy</vt:lpstr>
      <vt:lpstr>Philosophy removes blinkers!</vt:lpstr>
      <vt:lpstr>PowerPoint Presentation</vt:lpstr>
      <vt:lpstr>What is meant, implied, or suggested by ‘self’?</vt:lpstr>
      <vt:lpstr>Etymology of ‘Self’</vt:lpstr>
      <vt:lpstr>Denotation       versus      Connotation </vt:lpstr>
      <vt:lpstr>Example 1 of language bewitching</vt:lpstr>
      <vt:lpstr>Example 2 of language bewitching</vt:lpstr>
      <vt:lpstr>Personal identity</vt:lpstr>
      <vt:lpstr>Self as breath</vt:lpstr>
      <vt:lpstr>PowerPoint Presentation</vt:lpstr>
      <vt:lpstr>How ‘self’ is conceptualised can have important implications for the classification and evaluation of behaviours</vt:lpstr>
      <vt:lpstr>What is the essential nature of a self</vt:lpstr>
      <vt:lpstr>Aristotle – what is …?</vt:lpstr>
      <vt:lpstr>Aristotle’s Hylomorphism</vt:lpstr>
      <vt:lpstr>What is the function of a human being? </vt:lpstr>
      <vt:lpstr>What is the self’s end purpose? </vt:lpstr>
      <vt:lpstr>IF my essential function is to compete, what attributes are essential?  </vt:lpstr>
      <vt:lpstr>Objections</vt:lpstr>
      <vt:lpstr>Is the essential function of a human to communicate?</vt:lpstr>
      <vt:lpstr>The Legal Self </vt:lpstr>
      <vt:lpstr>Plurality of perspectives on moral identity</vt:lpstr>
      <vt:lpstr>Where do you put your faith?</vt:lpstr>
      <vt:lpstr>PowerPoint Presentation</vt:lpstr>
      <vt:lpstr> Where then should I put my faith?</vt:lpstr>
      <vt:lpstr>Know thyself</vt:lpstr>
      <vt:lpstr>Plato’s Tripartite ‘Soul’</vt:lpstr>
      <vt:lpstr>What is a reliable source of information?  What others say?  Our senses?  </vt:lpstr>
      <vt:lpstr>What do you see?</vt:lpstr>
      <vt:lpstr>The limits of experience</vt:lpstr>
      <vt:lpstr>The limits of experience </vt:lpstr>
      <vt:lpstr>Back to Wittgenstein</vt:lpstr>
      <vt:lpstr>PowerPoint Presentation</vt:lpstr>
      <vt:lpstr>Why attempt to know thyself? </vt:lpstr>
      <vt:lpstr>To be true to myself</vt:lpstr>
      <vt:lpstr>How to live well</vt:lpstr>
      <vt:lpstr>How to live well</vt:lpstr>
      <vt:lpstr>How to live well</vt:lpstr>
      <vt:lpstr>PowerPoint Presentation</vt:lpstr>
      <vt:lpstr>Conclusion</vt:lpstr>
      <vt:lpstr>Thank you for listening and participating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Fauzia Rahman</dc:creator>
  <cp:lastModifiedBy>P Keeble</cp:lastModifiedBy>
  <cp:revision>13</cp:revision>
  <dcterms:created xsi:type="dcterms:W3CDTF">2025-09-03T10:18:01Z</dcterms:created>
  <dcterms:modified xsi:type="dcterms:W3CDTF">2025-10-14T15:21:25Z</dcterms:modified>
</cp:coreProperties>
</file>